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58" r:id="rId3"/>
    <p:sldId id="266" r:id="rId4"/>
    <p:sldId id="277" r:id="rId5"/>
    <p:sldId id="278" r:id="rId6"/>
    <p:sldId id="280" r:id="rId7"/>
    <p:sldId id="267" r:id="rId8"/>
    <p:sldId id="273" r:id="rId9"/>
    <p:sldId id="281" r:id="rId10"/>
    <p:sldId id="286" r:id="rId11"/>
    <p:sldId id="285" r:id="rId12"/>
    <p:sldId id="284" r:id="rId13"/>
    <p:sldId id="261" r:id="rId14"/>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4" autoAdjust="0"/>
    <p:restoredTop sz="94660"/>
  </p:normalViewPr>
  <p:slideViewPr>
    <p:cSldViewPr snapToGrid="0">
      <p:cViewPr varScale="1">
        <p:scale>
          <a:sx n="79" d="100"/>
          <a:sy n="79" d="100"/>
        </p:scale>
        <p:origin x="-84" y="-60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82044D6-531D-4570-81CF-311108104AD7}" type="datetime1">
              <a:rPr lang="el-GR" smtClean="0"/>
              <a:pPr rtl="0"/>
              <a:t>7/12/2018</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E037FB0-595B-40EF-A0BA-20862A72C3E0}" type="slidenum">
              <a:rPr lang="el-GR" smtClean="0"/>
              <a:pPr rtl="0"/>
              <a:t>‹#›</a:t>
            </a:fld>
            <a:endParaRPr lang="el-GR" dirty="0"/>
          </a:p>
        </p:txBody>
      </p:sp>
    </p:spTree>
    <p:extLst>
      <p:ext uri="{BB962C8B-B14F-4D97-AF65-F5344CB8AC3E}">
        <p14:creationId xmlns:p14="http://schemas.microsoft.com/office/powerpoint/2010/main" xmlns="" val="3354347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CD531B2-AD7C-4ED2-AFC6-11D5CA9729CD}" type="datetime1">
              <a:rPr lang="el-GR" noProof="0" smtClean="0"/>
              <a:pPr rtl="0"/>
              <a:t>7/12/2018</a:t>
            </a:fld>
            <a:endParaRPr lang="el-GR" noProof="0"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noProof="0" dirty="0" smtClean="0"/>
              <a:t>Επεξεργασία στυλ υποδείγματος κειμένου</a:t>
            </a:r>
          </a:p>
          <a:p>
            <a:pPr lvl="1" rtl="0"/>
            <a:r>
              <a:rPr lang="el-GR" noProof="0" dirty="0" smtClean="0"/>
              <a:t>Δεύτερου επιπέδου</a:t>
            </a:r>
          </a:p>
          <a:p>
            <a:pPr lvl="2" rtl="0"/>
            <a:r>
              <a:rPr lang="el-GR" noProof="0" dirty="0" smtClean="0"/>
              <a:t>Τρίτου επιπέδου</a:t>
            </a:r>
          </a:p>
          <a:p>
            <a:pPr lvl="3" rtl="0"/>
            <a:r>
              <a:rPr lang="el-GR" noProof="0" dirty="0" smtClean="0"/>
              <a:t>Τέταρτου επιπέδου</a:t>
            </a:r>
          </a:p>
          <a:p>
            <a:pPr lvl="4" rtl="0"/>
            <a:r>
              <a:rPr lang="el-GR" noProof="0" dirty="0" smtClean="0"/>
              <a:t>Πέμπτου επιπέδου</a:t>
            </a:r>
            <a:endParaRPr lang="el-GR" noProof="0" dirty="0"/>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94165F4-379C-44F2-8E89-DB43904FE854}" type="slidenum">
              <a:rPr lang="el-GR" noProof="0" smtClean="0"/>
              <a:pPr rtl="0"/>
              <a:t>‹#›</a:t>
            </a:fld>
            <a:endParaRPr lang="el-GR" noProof="0" dirty="0"/>
          </a:p>
        </p:txBody>
      </p:sp>
    </p:spTree>
    <p:extLst>
      <p:ext uri="{BB962C8B-B14F-4D97-AF65-F5344CB8AC3E}">
        <p14:creationId xmlns:p14="http://schemas.microsoft.com/office/powerpoint/2010/main" xmlns="" val="1334865637"/>
      </p:ext>
    </p:extLst>
  </p:cSld>
  <p:clrMap bg1="lt1" tx1="dk1" bg2="lt2" tx2="dk2" accent1="accent1" accent2="accent2" accent3="accent3" accent4="accent4" accent5="accent5" accent6="accent6" hlink="hlink" folHlink="folHlink"/>
  <p:hf hdr="0" ftr="0" dt="0"/>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a:t>
            </a:r>
          </a:p>
          <a:p>
            <a:pPr rtl="0"/>
            <a:r>
              <a:rPr lang="el-GR" dirty="0" smtClean="0"/>
              <a:t>στο σύμβολο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B94165F4-379C-44F2-8E89-DB43904FE854}" type="slidenum">
              <a:rPr lang="el-GR" smtClean="0"/>
              <a:pPr rtl="0"/>
              <a:t>1</a:t>
            </a:fld>
            <a:endParaRPr lang="el-GR" dirty="0"/>
          </a:p>
        </p:txBody>
      </p:sp>
    </p:spTree>
    <p:extLst>
      <p:ext uri="{BB962C8B-B14F-4D97-AF65-F5344CB8AC3E}">
        <p14:creationId xmlns:p14="http://schemas.microsoft.com/office/powerpoint/2010/main" xmlns="" val="36299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a:t>
            </a:r>
          </a:p>
          <a:p>
            <a:pPr rtl="0"/>
            <a:r>
              <a:rPr lang="el-GR" dirty="0" smtClean="0"/>
              <a:t>στο σύμβολο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B94165F4-379C-44F2-8E89-DB43904FE854}" type="slidenum">
              <a:rPr lang="el-GR" smtClean="0"/>
              <a:pPr rtl="0"/>
              <a:t>2</a:t>
            </a:fld>
            <a:endParaRPr lang="el-GR" dirty="0"/>
          </a:p>
        </p:txBody>
      </p:sp>
    </p:spTree>
    <p:extLst>
      <p:ext uri="{BB962C8B-B14F-4D97-AF65-F5344CB8AC3E}">
        <p14:creationId xmlns:p14="http://schemas.microsoft.com/office/powerpoint/2010/main" xmlns="" val="243582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B94165F4-379C-44F2-8E89-DB43904FE854}" type="slidenum">
              <a:rPr lang="el-GR" noProof="0" smtClean="0"/>
              <a:pPr rtl="0"/>
              <a:t>3</a:t>
            </a:fld>
            <a:endParaRPr lang="el-GR" noProof="0" dirty="0"/>
          </a:p>
        </p:txBody>
      </p:sp>
    </p:spTree>
    <p:extLst>
      <p:ext uri="{BB962C8B-B14F-4D97-AF65-F5344CB8AC3E}">
        <p14:creationId xmlns:p14="http://schemas.microsoft.com/office/powerpoint/2010/main" xmlns="" val="28908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94165F4-379C-44F2-8E89-DB43904FE854}" type="slidenum">
              <a:rPr lang="el-GR" noProof="0" smtClean="0"/>
              <a:pPr rtl="0"/>
              <a:t>7</a:t>
            </a:fld>
            <a:endParaRPr lang="el-GR" noProof="0" dirty="0"/>
          </a:p>
        </p:txBody>
      </p:sp>
    </p:spTree>
    <p:extLst>
      <p:ext uri="{BB962C8B-B14F-4D97-AF65-F5344CB8AC3E}">
        <p14:creationId xmlns:p14="http://schemas.microsoft.com/office/powerpoint/2010/main" xmlns="" val="283797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B94165F4-379C-44F2-8E89-DB43904FE854}" type="slidenum">
              <a:rPr lang="el-GR" noProof="0" smtClean="0"/>
              <a:pPr rtl="0"/>
              <a:t>8</a:t>
            </a:fld>
            <a:endParaRPr lang="el-GR" noProof="0" dirty="0"/>
          </a:p>
        </p:txBody>
      </p:sp>
    </p:spTree>
    <p:extLst>
      <p:ext uri="{BB962C8B-B14F-4D97-AF65-F5344CB8AC3E}">
        <p14:creationId xmlns:p14="http://schemas.microsoft.com/office/powerpoint/2010/main" xmlns="" val="322584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smtClean="0"/>
              <a:t>ΣΗΜΕΙΩΣΗ: Για να αλλάξετε εικόνες σε αυτή τη διαφάνεια, επιλέξτε μια εικόνα και διαγράψτε τη. Στη συνέχεια, κάντε κλικ στο εικονίδιο "Εισαγωγή εικόνας"</a:t>
            </a:r>
          </a:p>
          <a:p>
            <a:pPr rtl="0"/>
            <a:r>
              <a:rPr lang="el-GR" dirty="0" smtClean="0"/>
              <a:t>στο σύμβολο κράτησης θέσης για να εισαγάγετε τη δική σας εικόνα.</a:t>
            </a:r>
            <a:endParaRPr lang="el-GR" dirty="0"/>
          </a:p>
        </p:txBody>
      </p:sp>
      <p:sp>
        <p:nvSpPr>
          <p:cNvPr id="4" name="Θέση αριθμού διαφάνειας 3"/>
          <p:cNvSpPr>
            <a:spLocks noGrp="1"/>
          </p:cNvSpPr>
          <p:nvPr>
            <p:ph type="sldNum" sz="quarter" idx="10"/>
          </p:nvPr>
        </p:nvSpPr>
        <p:spPr/>
        <p:txBody>
          <a:bodyPr rtlCol="0"/>
          <a:lstStyle/>
          <a:p>
            <a:pPr rtl="0"/>
            <a:fld id="{B94165F4-379C-44F2-8E89-DB43904FE854}" type="slidenum">
              <a:rPr lang="el-GR" smtClean="0"/>
              <a:pPr rtl="0"/>
              <a:t>13</a:t>
            </a:fld>
            <a:endParaRPr lang="el-GR" dirty="0"/>
          </a:p>
        </p:txBody>
      </p:sp>
    </p:spTree>
    <p:extLst>
      <p:ext uri="{BB962C8B-B14F-4D97-AF65-F5344CB8AC3E}">
        <p14:creationId xmlns:p14="http://schemas.microsoft.com/office/powerpoint/2010/main" xmlns="" val="159044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3" y="1981200"/>
            <a:ext cx="9144000" cy="2609851"/>
          </a:xfrm>
        </p:spPr>
        <p:txBody>
          <a:bodyPr rtlCol="0" anchor="b">
            <a:normAutofit/>
          </a:bodyPr>
          <a:lstStyle>
            <a:lvl1pPr algn="l" rtl="0">
              <a:defRPr sz="6600"/>
            </a:lvl1pPr>
          </a:lstStyle>
          <a:p>
            <a:pPr rtl="0"/>
            <a:r>
              <a:rPr lang="el-GR" smtClean="0"/>
              <a:t>Στυλ κύριου τίτλου</a:t>
            </a:r>
            <a:endParaRPr lang="el-GR" dirty="0"/>
          </a:p>
        </p:txBody>
      </p:sp>
      <p:sp>
        <p:nvSpPr>
          <p:cNvPr id="3" name="Υπότιτλος 2"/>
          <p:cNvSpPr>
            <a:spLocks noGrp="1"/>
          </p:cNvSpPr>
          <p:nvPr>
            <p:ph type="subTitle" idx="1"/>
          </p:nvPr>
        </p:nvSpPr>
        <p:spPr>
          <a:xfrm>
            <a:off x="1522413" y="4800600"/>
            <a:ext cx="9144000" cy="1143000"/>
          </a:xfrm>
        </p:spPr>
        <p:txBody>
          <a:bodyPr rtlCol="0"/>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dirty="0"/>
          </a:p>
        </p:txBody>
      </p:sp>
    </p:spTree>
    <p:extLst>
      <p:ext uri="{BB962C8B-B14F-4D97-AF65-F5344CB8AC3E}">
        <p14:creationId xmlns:p14="http://schemas.microsoft.com/office/powerpoint/2010/main" xmlns="" val="2919994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Ελεύθερη σχεδίαση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 name="Ελεύθερη σχεδίαση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1pPr rtl="0">
              <a:defRPr/>
            </a:lvl1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7F6BB848-F8FA-4F9B-97DF-0EACE1DEDCB6}" type="datetime1">
              <a:rPr lang="el-GR" smtClean="0"/>
              <a:pPr rtl="0"/>
              <a:t>7/12/2018</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3103558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rtl="0">
              <a:defRPr sz="4800"/>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522413" y="4800600"/>
            <a:ext cx="9144000" cy="1143000"/>
          </a:xfrm>
        </p:spPr>
        <p:txBody>
          <a:bodyPr rtlCol="0"/>
          <a:lstStyle>
            <a:lvl1pPr marL="0" indent="0" rtl="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39654833-D887-4213-A060-EB8C842ADAF9}" type="datetime1">
              <a:rPr lang="el-GR" smtClean="0"/>
              <a:pPr rtl="0"/>
              <a:t>7/12/2018</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1998338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0" name="Ελεύθερη σχεδίαση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 name="Ελεύθερη σχεδίαση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 name="Ελεύθερη σχεδίαση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293812" y="1676400"/>
            <a:ext cx="4572000" cy="4500563"/>
          </a:xfrm>
        </p:spPr>
        <p:txBody>
          <a:bodyPr rtlCol="0"/>
          <a:lstStyle>
            <a:lvl1pPr rtl="0">
              <a:defRPr/>
            </a:lvl1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323014" y="1676400"/>
            <a:ext cx="4572000" cy="4500563"/>
          </a:xfrm>
        </p:spPr>
        <p:txBody>
          <a:bodyPr rtlCol="0"/>
          <a:lstStyle>
            <a:lvl1pPr rtl="0">
              <a:defRPr/>
            </a:lvl1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7EA3D66E-856F-43E8-91FB-483C30A4A421}" type="datetime1">
              <a:rPr lang="el-GR" smtClean="0"/>
              <a:pPr rtl="0"/>
              <a:t>7/12/2018</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1978426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2" name="Ελεύθερη σχεδίαση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0" name="Ελεύθερη σχεδίαση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1" name="Ελεύθερη σχεδίαση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 name="Τίτλος 1"/>
          <p:cNvSpPr>
            <a:spLocks noGrp="1"/>
          </p:cNvSpPr>
          <p:nvPr>
            <p:ph type="title"/>
          </p:nvPr>
        </p:nvSpPr>
        <p:spPr>
          <a:xfrm>
            <a:off x="1293813" y="456330"/>
            <a:ext cx="9601202" cy="1067669"/>
          </a:xfrm>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293813" y="1681163"/>
            <a:ext cx="4572000" cy="823912"/>
          </a:xfrm>
        </p:spPr>
        <p:txBody>
          <a:bodyPr rtlCol="0" anchor="ctr"/>
          <a:lstStyle>
            <a:lvl1pPr marL="0" indent="0" rtl="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293813" y="2505075"/>
            <a:ext cx="4572000" cy="3684588"/>
          </a:xfrm>
        </p:spPr>
        <p:txBody>
          <a:bodyPr rtlCol="0"/>
          <a:lstStyle>
            <a:lvl1pPr rtl="0">
              <a:defRPr/>
            </a:lvl1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323015" y="1681163"/>
            <a:ext cx="4572000" cy="823912"/>
          </a:xfrm>
        </p:spPr>
        <p:txBody>
          <a:bodyPr rtlCol="0" anchor="ctr"/>
          <a:lstStyle>
            <a:lvl1pPr marL="0" indent="0" rtl="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323015" y="2505075"/>
            <a:ext cx="4572000" cy="3684588"/>
          </a:xfrm>
        </p:spPr>
        <p:txBody>
          <a:bodyPr rtlCol="0"/>
          <a:lstStyle>
            <a:lvl1pPr rtl="0">
              <a:defRPr/>
            </a:lvl1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p>
            <a:pPr rtl="0"/>
            <a:fld id="{A9BE1436-2859-44EF-A12A-60E7658F87F2}" type="datetime1">
              <a:rPr lang="el-GR" smtClean="0"/>
              <a:pPr rtl="0"/>
              <a:t>7/12/2018</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1166916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Ελεύθερη σχεδίαση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7" name="Ελεύθερη σχεδίαση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p>
            <a:pPr rtl="0"/>
            <a:fld id="{1463636B-12C6-4751-A1AE-294CACFF306C}" type="datetime1">
              <a:rPr lang="el-GR" smtClean="0"/>
              <a:pPr rtl="0"/>
              <a:t>7/12/2018</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1038304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DA15F8AB-04D0-4EC3-B0C8-250AAE1394A0}" type="datetime1">
              <a:rPr lang="el-GR" smtClean="0"/>
              <a:pPr rtl="0"/>
              <a:t>7/12/2018</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576070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Κενά φύλλα">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0CE49346-0402-45D3-A940-697059E86131}" type="datetime1">
              <a:rPr lang="el-GR" smtClean="0"/>
              <a:pPr rtl="0"/>
              <a:t>7/12/2018</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15946035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Ελεύθερη σχεδίαση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 name="Ελεύθερη σχεδίαση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9" name="Ελεύθερη σχεδίαση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 name="Τίτλος 1"/>
          <p:cNvSpPr>
            <a:spLocks noGrp="1"/>
          </p:cNvSpPr>
          <p:nvPr>
            <p:ph type="title"/>
          </p:nvPr>
        </p:nvSpPr>
        <p:spPr/>
        <p:txBody>
          <a:bodyPr rtlCol="0" anchor="b"/>
          <a:lstStyle>
            <a:lvl1pPr rtl="0">
              <a:defRPr sz="3200"/>
            </a:lvl1pPr>
          </a:lstStyle>
          <a:p>
            <a:pPr rtl="0"/>
            <a:r>
              <a:rPr lang="el-GR" smtClean="0"/>
              <a:t>Στυλ κύριου τίτλου</a:t>
            </a:r>
            <a:endParaRPr lang="el-GR" dirty="0"/>
          </a:p>
        </p:txBody>
      </p:sp>
      <p:sp>
        <p:nvSpPr>
          <p:cNvPr id="4" name="Σύμβολο κράτησης θέσης κειμένου 3"/>
          <p:cNvSpPr>
            <a:spLocks noGrp="1"/>
          </p:cNvSpPr>
          <p:nvPr>
            <p:ph type="body" sz="half" idx="2"/>
          </p:nvPr>
        </p:nvSpPr>
        <p:spPr>
          <a:xfrm>
            <a:off x="1327679" y="1676400"/>
            <a:ext cx="3108960" cy="4572000"/>
          </a:xfrm>
        </p:spPr>
        <p:txBody>
          <a:bodyPr rtlCol="0">
            <a:normAutofit/>
          </a:bodyPr>
          <a:lstStyle>
            <a:lvl1pPr marL="0" indent="0" rtl="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smtClean="0"/>
              <a:t>Στυλ υποδείγματος κειμένου</a:t>
            </a:r>
          </a:p>
        </p:txBody>
      </p:sp>
      <p:sp>
        <p:nvSpPr>
          <p:cNvPr id="3" name="Σύμβολο κράτησης θέσης περιεχομένου 2"/>
          <p:cNvSpPr>
            <a:spLocks noGrp="1"/>
          </p:cNvSpPr>
          <p:nvPr>
            <p:ph idx="1"/>
          </p:nvPr>
        </p:nvSpPr>
        <p:spPr>
          <a:xfrm>
            <a:off x="4724400" y="1676400"/>
            <a:ext cx="6172200" cy="4572000"/>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3280B5DB-4C9C-4784-B696-9DA09741CB8F}" type="datetime1">
              <a:rPr lang="el-GR" smtClean="0"/>
              <a:pPr rtl="0"/>
              <a:t>7/12/2018</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3328808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Ελεύθερη σχεδίαση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 name="Ελεύθερη σχεδίαση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1pPr rtl="0">
              <a:defRPr/>
            </a:lvl1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B44C7DE2-B4A8-4B73-B2D7-CB6EA014C3A6}" type="datetime1">
              <a:rPr lang="el-GR" smtClean="0"/>
              <a:pPr rtl="0"/>
              <a:t>7/12/2018</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1017595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Ελεύθερη σχεδίαση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 name="Ελεύθερη σχεδίαση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 name="Κατακόρυφος τίτλος 1"/>
          <p:cNvSpPr>
            <a:spLocks noGrp="1"/>
          </p:cNvSpPr>
          <p:nvPr>
            <p:ph type="title" orient="vert"/>
          </p:nvPr>
        </p:nvSpPr>
        <p:spPr>
          <a:xfrm>
            <a:off x="9829800" y="609600"/>
            <a:ext cx="1066800" cy="5638800"/>
          </a:xfrm>
        </p:spPr>
        <p:txBody>
          <a:bodyPr vert="eaVert"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95399" y="609600"/>
            <a:ext cx="8322734" cy="5638800"/>
          </a:xfrm>
        </p:spPr>
        <p:txBody>
          <a:bodyPr vert="eaVert" rtlCol="0"/>
          <a:lstStyle>
            <a:lvl1pPr rtl="0">
              <a:defRPr/>
            </a:lvl1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08F00190-ECC7-4080-918B-4D43383BD4FD}" type="datetime1">
              <a:rPr lang="el-GR" smtClean="0"/>
              <a:pPr rtl="0"/>
              <a:t>7/12/2018</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1123193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Εικόνα με λεζάντα">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Ομάδα 7"/>
          <p:cNvGrpSpPr/>
          <p:nvPr/>
        </p:nvGrpSpPr>
        <p:grpSpPr>
          <a:xfrm>
            <a:off x="277813" y="152400"/>
            <a:ext cx="8102599" cy="6248400"/>
            <a:chOff x="1097557" y="700499"/>
            <a:chExt cx="7498976" cy="5278764"/>
          </a:xfrm>
        </p:grpSpPr>
        <p:grpSp>
          <p:nvGrpSpPr>
            <p:cNvPr id="9" name="Ομάδα 8"/>
            <p:cNvGrpSpPr/>
            <p:nvPr/>
          </p:nvGrpSpPr>
          <p:grpSpPr>
            <a:xfrm>
              <a:off x="1097557" y="700499"/>
              <a:ext cx="7498976" cy="5278764"/>
              <a:chOff x="1097557" y="700499"/>
              <a:chExt cx="7498976" cy="5278764"/>
            </a:xfrm>
          </p:grpSpPr>
          <p:sp>
            <p:nvSpPr>
              <p:cNvPr id="11" name="Ελεύθερη σχεδίαση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el-GR" dirty="0"/>
              </a:p>
            </p:txBody>
          </p:sp>
          <p:grpSp>
            <p:nvGrpSpPr>
              <p:cNvPr id="12" name="Ομάδα 11"/>
              <p:cNvGrpSpPr/>
              <p:nvPr/>
            </p:nvGrpSpPr>
            <p:grpSpPr>
              <a:xfrm>
                <a:off x="1097557" y="700499"/>
                <a:ext cx="7498976" cy="5278764"/>
                <a:chOff x="220266" y="267321"/>
                <a:chExt cx="8471454" cy="5963322"/>
              </a:xfrm>
            </p:grpSpPr>
            <p:sp>
              <p:nvSpPr>
                <p:cNvPr id="13" name="Ελεύθερη σχεδίαση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14" name="Ελεύθερη σχεδίαση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5" name="Ελεύθερη σχεδίαση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6" name="Ελεύθερη σχεδίαση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7" name="Ελεύθερη σχεδίαση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0" name="Ελεύθερη σχεδίαση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2" name="Ελεύθερη σχεδίαση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3" name="Ελεύθερη σχεδίαση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4" name="Ελεύθερη σχεδίαση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5" name="Ελεύθερη σχεδίαση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6" name="Ελεύθερη σχεδίαση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7" name="Ελεύθερη σχεδίαση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8" name="Ελεύθερη σχεδίαση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9" name="Ελεύθερη σχεδίαση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0" name="Ελεύθερη σχεδίαση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1" name="Ελεύθερη σχεδίαση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2" name="Ελεύθερη σχεδίαση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33" name="Ελεύθερη σχεδίαση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4" name="Ελεύθερη σχεδίαση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5" name="Ελεύθερη σχεδίαση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36" name="Ελεύθερη σχεδίαση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7" name="Ελεύθερη σχεδίαση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8" name="Ελεύθερη σχεδίαση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9" name="Ελεύθερη σχεδίαση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0" name="Ελεύθερη σχεδίαση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41" name="Ελεύθερη σχεδίαση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2" name="Ελεύθερη σχεδίαση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3" name="Ελεύθερη σχεδίαση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44" name="Ελεύθερη σχεδίαση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5" name="Ελεύθερη σχεδίαση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6" name="Ελεύθερη σχεδίαση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7" name="Ελεύθερη σχεδίαση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48" name="Ελεύθερη σχεδίαση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9" name="Ελεύθερη σχεδίαση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50" name="Ελεύθερη σχεδίαση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1" name="Ελεύθερη σχεδίαση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2" name="Ελεύθερη σχεδίαση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3" name="Ελεύθερη σχεδίαση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54" name="Ελεύθερη σχεδίαση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5" name="Ελεύθερη σχεδίαση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6" name="Ελεύθερη σχεδίαση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7" name="Ελεύθερη σχεδίαση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58" name="Ελεύθερη σχεδίαση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59" name="Ελεύθερη σχεδίαση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0" name="Ελεύθερη σχεδίαση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1" name="Ελεύθερη σχεδίαση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2" name="Ελεύθερη σχεδίαση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63" name="Ελεύθερη σχεδίαση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grpSp>
        <p:sp>
          <p:nvSpPr>
            <p:cNvPr id="10" name="Ελεύθερη σχεδίαση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2" name="Τίτλος 1"/>
          <p:cNvSpPr>
            <a:spLocks noGrp="1"/>
          </p:cNvSpPr>
          <p:nvPr>
            <p:ph type="title"/>
          </p:nvPr>
        </p:nvSpPr>
        <p:spPr>
          <a:xfrm>
            <a:off x="8532811" y="1828800"/>
            <a:ext cx="3276601" cy="2057400"/>
          </a:xfrm>
        </p:spPr>
        <p:txBody>
          <a:bodyPr rtlCol="0" anchor="b">
            <a:normAutofit/>
          </a:bodyPr>
          <a:lstStyle>
            <a:lvl1pPr rtl="0">
              <a:defRPr sz="3600"/>
            </a:lvl1pPr>
          </a:lstStyle>
          <a:p>
            <a:pPr rtl="0"/>
            <a:r>
              <a:rPr lang="el-GR" smtClean="0"/>
              <a:t>Στυλ κύριου τίτλου</a:t>
            </a:r>
            <a:endParaRPr lang="el-GR" dirty="0"/>
          </a:p>
        </p:txBody>
      </p:sp>
      <p:sp>
        <p:nvSpPr>
          <p:cNvPr id="68" name="Σύμβολο κράτησης θέσης εικόνας 67"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8532811" y="3962399"/>
            <a:ext cx="3276601" cy="1828800"/>
          </a:xfrm>
        </p:spPr>
        <p:txBody>
          <a:bodyPr rtlCol="0">
            <a:normAutofit/>
          </a:bodyPr>
          <a:lstStyle>
            <a:lvl1pPr marL="0" indent="0" rtl="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smtClean="0"/>
              <a:t>Στυλ υποδείγματος κειμένου</a:t>
            </a:r>
          </a:p>
        </p:txBody>
      </p:sp>
    </p:spTree>
    <p:extLst>
      <p:ext uri="{BB962C8B-B14F-4D97-AF65-F5344CB8AC3E}">
        <p14:creationId xmlns:p14="http://schemas.microsoft.com/office/powerpoint/2010/main" xmlns="" val="1086698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Ευρεία εικόνα με λεζάντα">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64" name="Ελεύθερη σχεδίαση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5" name="Ελεύθερη σχεδίαση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6" name="Ελεύθερη σχεδίαση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7"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smtClean="0"/>
              <a:t>Κάντε κλικ στο εικονίδιο για να προσθέσετε εικόνα</a:t>
            </a:r>
            <a:endParaRPr lang="el-GR" dirty="0"/>
          </a:p>
        </p:txBody>
      </p:sp>
      <p:sp>
        <p:nvSpPr>
          <p:cNvPr id="69" name="Ελεύθερη σχεδίαση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70" name="Ελεύθερη σχεδίαση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71" name="Ομάδα 70"/>
          <p:cNvGrpSpPr/>
          <p:nvPr/>
        </p:nvGrpSpPr>
        <p:grpSpPr>
          <a:xfrm rot="20401737" flipH="1">
            <a:off x="9461415" y="4368335"/>
            <a:ext cx="2423398" cy="1402268"/>
            <a:chOff x="4391996" y="2365975"/>
            <a:chExt cx="1978494" cy="1144830"/>
          </a:xfrm>
        </p:grpSpPr>
        <p:sp>
          <p:nvSpPr>
            <p:cNvPr id="72" name="Ελεύθερη σχεδίαση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73" name="Ελεύθερη σχεδίαση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74" name="Ελεύθερη σχεδίαση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75" name="Ελεύθερη σχεδίαση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76" name="Ελεύθερη σχεδίαση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grpSp>
        <p:nvGrpSpPr>
          <p:cNvPr id="77" name="Ομάδα 76"/>
          <p:cNvGrpSpPr/>
          <p:nvPr/>
        </p:nvGrpSpPr>
        <p:grpSpPr>
          <a:xfrm rot="1198789">
            <a:off x="317453" y="4334226"/>
            <a:ext cx="2423398" cy="1402268"/>
            <a:chOff x="4391996" y="2365975"/>
            <a:chExt cx="1978494" cy="1144830"/>
          </a:xfrm>
        </p:grpSpPr>
        <p:sp>
          <p:nvSpPr>
            <p:cNvPr id="78" name="Ελεύθερη σχεδίαση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79" name="Ελεύθερη σχεδίαση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80" name="Ελεύθερη σχεδίαση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1" name="Ελεύθερη σχεδίαση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82" name="Ελεύθερη σχεδίαση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4" name="Σύμβολο κράτησης θέσης κειμένου 3"/>
          <p:cNvSpPr>
            <a:spLocks noGrp="1"/>
          </p:cNvSpPr>
          <p:nvPr>
            <p:ph type="body" sz="half" idx="2"/>
          </p:nvPr>
        </p:nvSpPr>
        <p:spPr>
          <a:xfrm>
            <a:off x="2653259" y="5410200"/>
            <a:ext cx="6870154" cy="914400"/>
          </a:xfrm>
        </p:spPr>
        <p:txBody>
          <a:bodyPr rtlCol="0">
            <a:normAutofit/>
          </a:bodyPr>
          <a:lstStyle>
            <a:lvl1pPr marL="0" indent="0" algn="ctr" rtl="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p>
            <a:pPr rtl="0"/>
            <a:fld id="{A6770E40-D901-4F02-B7C6-EE46BDF33673}" type="datetime1">
              <a:rPr lang="el-GR" smtClean="0"/>
              <a:pPr rtl="0"/>
              <a:t>7/12/2018</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1385618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Μία εικόνα">
    <p:spTree>
      <p:nvGrpSpPr>
        <p:cNvPr id="1" name=""/>
        <p:cNvGrpSpPr/>
        <p:nvPr/>
      </p:nvGrpSpPr>
      <p:grpSpPr>
        <a:xfrm>
          <a:off x="0" y="0"/>
          <a:ext cx="0" cy="0"/>
          <a:chOff x="0" y="0"/>
          <a:chExt cx="0" cy="0"/>
        </a:xfrm>
      </p:grpSpPr>
      <p:sp>
        <p:nvSpPr>
          <p:cNvPr id="9" name="Τίτλος 8"/>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5" name="Ελεύθερη σχεδίαση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6" name="Ελεύθερη σχεδίαση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7" name="Ελεύθερη σχεδίαση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el-GR" dirty="0"/>
          </a:p>
        </p:txBody>
      </p:sp>
      <p:sp>
        <p:nvSpPr>
          <p:cNvPr id="8" name="Σύμβολο κράτησης θέσης εικόνας 56"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F95160CF-32E5-4DB3-BF20-7DC7FFE4334A}" type="datetime1">
              <a:rPr lang="el-GR" smtClean="0"/>
              <a:pPr rtl="0"/>
              <a:t>7/12/2018</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403211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εικόνες">
    <p:bg>
      <p:bgPr>
        <a:solidFill>
          <a:schemeClr val="bg2"/>
        </a:soli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a:xfrm>
            <a:off x="9050214" y="456330"/>
            <a:ext cx="2728043" cy="1888285"/>
          </a:xfrm>
        </p:spPr>
        <p:txBody>
          <a:bodyPr rtlCol="0"/>
          <a:lstStyle>
            <a:lvl1pPr rtl="0">
              <a:defRPr/>
            </a:lvl1pPr>
          </a:lstStyle>
          <a:p>
            <a:pPr rtl="0"/>
            <a:r>
              <a:rPr lang="el-GR" smtClean="0"/>
              <a:t>Στυλ κύριου τίτλου</a:t>
            </a:r>
            <a:endParaRPr lang="el-GR" dirty="0"/>
          </a:p>
        </p:txBody>
      </p:sp>
      <p:sp>
        <p:nvSpPr>
          <p:cNvPr id="17" name="Ελεύθερη σχεδίαση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0" name="Σύμβολο κράτησης θέσης εικόνας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21" name="Ελεύθερη σχεδίαση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2" name="Ελεύθερη σχεδίαση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3" name="Ελεύθερη σχεδίαση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4" name="Σύμβολο κράτησης θέσης εικόνας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B91F879A-2159-4A7B-AEEC-E315733C832A}" type="datetime1">
              <a:rPr lang="el-GR" smtClean="0"/>
              <a:pPr rtl="0"/>
              <a:t>7/12/2018</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26104407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Τρεις εικόνες">
    <p:bg>
      <p:bgPr>
        <a:solidFill>
          <a:schemeClr val="bg2"/>
        </a:solidFill>
        <a:effectLst/>
      </p:bgPr>
    </p:bg>
    <p:spTree>
      <p:nvGrpSpPr>
        <p:cNvPr id="1" name=""/>
        <p:cNvGrpSpPr/>
        <p:nvPr/>
      </p:nvGrpSpPr>
      <p:grpSpPr>
        <a:xfrm>
          <a:off x="0" y="0"/>
          <a:ext cx="0" cy="0"/>
          <a:chOff x="0" y="0"/>
          <a:chExt cx="0" cy="0"/>
        </a:xfrm>
      </p:grpSpPr>
      <p:sp>
        <p:nvSpPr>
          <p:cNvPr id="5" name="Τίτλος 4"/>
          <p:cNvSpPr>
            <a:spLocks noGrp="1"/>
          </p:cNvSpPr>
          <p:nvPr userDrawn="1">
            <p:ph type="title"/>
          </p:nvPr>
        </p:nvSpPr>
        <p:spPr/>
        <p:txBody>
          <a:bodyPr rtlCol="0"/>
          <a:lstStyle>
            <a:lvl1pPr rtl="0">
              <a:defRPr>
                <a:solidFill>
                  <a:schemeClr val="tx1">
                    <a:lumMod val="75000"/>
                  </a:schemeClr>
                </a:solidFill>
              </a:defRPr>
            </a:lvl1pPr>
          </a:lstStyle>
          <a:p>
            <a:pPr rtl="0"/>
            <a:r>
              <a:rPr lang="el-GR" smtClean="0"/>
              <a:t>Στυλ κύριου τίτλου</a:t>
            </a:r>
            <a:endParaRPr lang="el-GR" dirty="0"/>
          </a:p>
        </p:txBody>
      </p:sp>
      <p:sp>
        <p:nvSpPr>
          <p:cNvPr id="17" name="Ελεύθερη σχεδίαση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8" name="Ελεύθερη σχεδίαση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19" name="Ελεύθερη σχεδίαση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0" name="Ελεύθερη σχεδίαση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1" name="Ελεύθερη σχεδίαση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2" name="Ελεύθερη σχεδίαση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3" name="Ελεύθερη σχεδίαση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4" name="Ελεύθερη σχεδίαση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5" name="Ελεύθερη σχεδίαση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6" name="Σύμβολο κράτησης θέσης εικόνας 2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el-GR" smtClean="0"/>
              <a:t>Κάντε κλικ στο εικονίδιο για να προσθέσετε εικόνα</a:t>
            </a:r>
            <a:endParaRPr lang="el-GR" dirty="0"/>
          </a:p>
        </p:txBody>
      </p:sp>
      <p:sp>
        <p:nvSpPr>
          <p:cNvPr id="27" name="Σύμβολο κράτησης θέσης εικόνας 2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el-GR" smtClean="0"/>
              <a:t>Κάντε κλικ στο εικονίδιο για να προσθέσετε εικόνα</a:t>
            </a:r>
            <a:endParaRPr lang="el-GR" dirty="0"/>
          </a:p>
        </p:txBody>
      </p:sp>
      <p:sp>
        <p:nvSpPr>
          <p:cNvPr id="28" name="Σύμβολο κράτησης θέσης εικόνας 2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rtlCol="0">
            <a:normAutofit/>
          </a:bodyPr>
          <a:lstStyle>
            <a:lvl1pPr marL="0" indent="0" algn="ctr">
              <a:buNone/>
              <a:defRPr sz="1800"/>
            </a:lvl1pPr>
          </a:lstStyle>
          <a:p>
            <a:pPr rtl="0"/>
            <a:r>
              <a:rPr lang="el-GR" smtClean="0"/>
              <a:t>Κάντε κλικ στο εικονίδιο για να προσθέσετε εικόνα</a:t>
            </a:r>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E0050D67-AD30-4ECB-8C14-4C63DCFAD321}" type="datetime1">
              <a:rPr lang="el-GR" smtClean="0"/>
              <a:pPr rtl="0"/>
              <a:t>7/12/2018</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4351455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Τρεις εικόνες με λεζάντα">
    <p:bg>
      <p:bgPr>
        <a:solidFill>
          <a:schemeClr val="bg2"/>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95790" y="615354"/>
            <a:ext cx="4757854" cy="1067669"/>
          </a:xfrm>
        </p:spPr>
        <p:txBody>
          <a:bodyPr rtlCol="0"/>
          <a:lstStyle>
            <a:lvl1pPr rtl="0">
              <a:defRPr/>
            </a:lvl1pPr>
          </a:lstStyle>
          <a:p>
            <a:pPr rtl="0"/>
            <a:r>
              <a:rPr lang="el-GR" smtClean="0"/>
              <a:t>Στυλ κύριου τίτλου</a:t>
            </a:r>
            <a:endParaRPr lang="el-GR" dirty="0"/>
          </a:p>
        </p:txBody>
      </p:sp>
      <p:sp>
        <p:nvSpPr>
          <p:cNvPr id="22" name="Ελεύθερη σχεδίαση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3" name="Ελεύθερη σχεδίαση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9" name="Ελεύθερη σχεδίαση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el-GR" dirty="0"/>
          </a:p>
        </p:txBody>
      </p:sp>
      <p:sp>
        <p:nvSpPr>
          <p:cNvPr id="40" name="Ελεύθερη σχεδίαση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1" name="Ελεύθερη σχεδίαση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2" name="Ελεύθερη σχεδίαση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el-GR" dirty="0"/>
          </a:p>
        </p:txBody>
      </p:sp>
      <p:sp>
        <p:nvSpPr>
          <p:cNvPr id="43" name="Ελεύθερη σχεδίαση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4" name="Ελεύθερη σχεδίαση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5" name="Ελεύθερη σχεδίαση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rtl="0"/>
            <a:endParaRPr lang="el-GR" dirty="0"/>
          </a:p>
        </p:txBody>
      </p:sp>
      <p:sp>
        <p:nvSpPr>
          <p:cNvPr id="46" name="Ελεύθερη σχεδίαση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7" name="Ελεύθερη σχεδίαση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8" name="Ελεύθερη σχεδίαση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9" name="Σύμβολο κράτησης θέσης εικόνας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50" name="Σύμβολο κράτησης θέσης εικόνας 37"/>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51" name="Σύμβολο κράτησης θέσης εικόνας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52" name="Σύμβολο κράτησης θέσης κειμένου 3"/>
          <p:cNvSpPr>
            <a:spLocks noGrp="1"/>
          </p:cNvSpPr>
          <p:nvPr>
            <p:ph type="body" sz="half" idx="2"/>
          </p:nvPr>
        </p:nvSpPr>
        <p:spPr>
          <a:xfrm>
            <a:off x="6282794" y="4409643"/>
            <a:ext cx="2590801" cy="1793032"/>
          </a:xfrm>
        </p:spPr>
        <p:txBody>
          <a:bodyPr rtlCol="0" anchor="ctr">
            <a:normAutofit/>
          </a:bodyPr>
          <a:lstStyle>
            <a:lvl1pPr marL="0" indent="0" algn="ctr" rtl="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smtClean="0"/>
              <a:t>Στυλ υποδείγματος κειμένου</a:t>
            </a:r>
          </a:p>
        </p:txBody>
      </p:sp>
      <p:sp>
        <p:nvSpPr>
          <p:cNvPr id="5" name="Σύμβολο κράτησης θέσης υποσέλιδου 4"/>
          <p:cNvSpPr>
            <a:spLocks noGrp="1"/>
          </p:cNvSpPr>
          <p:nvPr userDrawn="1">
            <p:ph type="ftr" sz="quarter" idx="11"/>
          </p:nvPr>
        </p:nvSpPr>
        <p:spPr/>
        <p:txBody>
          <a:bodyPr rtlCol="0"/>
          <a:lstStyle/>
          <a:p>
            <a:pPr rtl="0"/>
            <a:endParaRPr lang="el-GR" dirty="0"/>
          </a:p>
        </p:txBody>
      </p:sp>
      <p:sp>
        <p:nvSpPr>
          <p:cNvPr id="3" name="Σύμβολο κράτησης θέσης ημερομηνίας 2"/>
          <p:cNvSpPr>
            <a:spLocks noGrp="1"/>
          </p:cNvSpPr>
          <p:nvPr userDrawn="1">
            <p:ph type="dt" sz="half" idx="10"/>
          </p:nvPr>
        </p:nvSpPr>
        <p:spPr/>
        <p:txBody>
          <a:bodyPr rtlCol="0"/>
          <a:lstStyle/>
          <a:p>
            <a:pPr rtl="0"/>
            <a:fld id="{CD9CE5FA-7B1C-474B-B452-637D8865901A}" type="datetime1">
              <a:rPr lang="el-GR" smtClean="0"/>
              <a:pPr rtl="0"/>
              <a:t>7/12/2018</a:t>
            </a:fld>
            <a:endParaRPr lang="el-GR" dirty="0"/>
          </a:p>
        </p:txBody>
      </p:sp>
      <p:sp>
        <p:nvSpPr>
          <p:cNvPr id="6" name="Σύμβολο κράτησης θέσης αριθμού διαφάνειας 5"/>
          <p:cNvSpPr>
            <a:spLocks noGrp="1"/>
          </p:cNvSpPr>
          <p:nvPr userDrawn="1">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5390318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Τέσσερις εικόνες">
    <p:bg>
      <p:bgPr>
        <a:solidFill>
          <a:schemeClr val="bg2"/>
        </a:solidFill>
        <a:effectLst/>
      </p:bgPr>
    </p:bg>
    <p:spTree>
      <p:nvGrpSpPr>
        <p:cNvPr id="1" name=""/>
        <p:cNvGrpSpPr/>
        <p:nvPr/>
      </p:nvGrpSpPr>
      <p:grpSpPr>
        <a:xfrm>
          <a:off x="0" y="0"/>
          <a:ext cx="0" cy="0"/>
          <a:chOff x="0" y="0"/>
          <a:chExt cx="0" cy="0"/>
        </a:xfrm>
      </p:grpSpPr>
      <p:sp>
        <p:nvSpPr>
          <p:cNvPr id="5" name="Τίτλος 4"/>
          <p:cNvSpPr>
            <a:spLocks noGrp="1"/>
          </p:cNvSpPr>
          <p:nvPr userDrawn="1">
            <p:ph type="title"/>
          </p:nvPr>
        </p:nvSpPr>
        <p:spPr/>
        <p:txBody>
          <a:bodyPr rtlCol="0"/>
          <a:lstStyle>
            <a:lvl1pPr rtl="0">
              <a:defRPr/>
            </a:lvl1pPr>
          </a:lstStyle>
          <a:p>
            <a:pPr rtl="0"/>
            <a:r>
              <a:rPr lang="el-GR" smtClean="0"/>
              <a:t>Στυλ κύριου τίτλου</a:t>
            </a:r>
            <a:endParaRPr lang="el-GR" dirty="0"/>
          </a:p>
        </p:txBody>
      </p:sp>
      <p:sp>
        <p:nvSpPr>
          <p:cNvPr id="29" name="Ελεύθερη σχεδίαση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0" name="Ελεύθερη σχεδίαση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1" name="Ελεύθερη σχεδίαση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32" name="Ελεύθερη σχεδίαση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3" name="Ελεύθερη σχεδίαση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4" name="Ελεύθερη σχεδίαση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35" name="Ελεύθερη σχεδίαση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6" name="Ελεύθερη σχεδίαση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37" name="Ελεύθερη σχεδίαση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40" name="Σύμβολο κράτησης θέσης εικόνας 16"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41" name="Σύμβολο κράτησης θέσης εικόνας 16"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42" name="Σύμβολο κράτησης θέσης εικόνας 16"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C8B3530E-5BEF-4E18-A54D-3F845B4F6DCE}" type="datetime1">
              <a:rPr lang="el-GR" smtClean="0"/>
              <a:pPr rtl="0"/>
              <a:t>7/12/2018</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09C03C58-465B-42F2-8BA3-01664A6B69B6}" type="slidenum">
              <a:rPr lang="el-GR" smtClean="0"/>
              <a:pPr rtl="0"/>
              <a:t>‹#›</a:t>
            </a:fld>
            <a:endParaRPr lang="el-GR" dirty="0"/>
          </a:p>
        </p:txBody>
      </p:sp>
      <p:sp>
        <p:nvSpPr>
          <p:cNvPr id="22" name="Ελεύθερη σχεδίαση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3" name="Ελεύθερη σχεδίαση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4" name="Ελεύθερη σχεδίαση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25" name="Σύμβολο κράτησης θέσης εικόνας 16"/>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Tree>
    <p:extLst>
      <p:ext uri="{BB962C8B-B14F-4D97-AF65-F5344CB8AC3E}">
        <p14:creationId xmlns:p14="http://schemas.microsoft.com/office/powerpoint/2010/main" xmlns="" val="4145791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Τρεις ορθογώνιες εικόνες με λεζάντα">
    <p:bg>
      <p:bgPr>
        <a:solidFill>
          <a:schemeClr val="bg2"/>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21" name="Ελεύθερη σχεδίαση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2" name="Ελεύθερη σχεδίαση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23" name="Ελεύθερη σχεδίαση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39" name="Ελεύθερη σχεδίαση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0" name="Ελεύθερη σχεδίαση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1" name="Ελεύθερη σχεδίαση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42" name="Ελεύθερη σχεδίαση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3" name="Ελεύθερη σχεδίαση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4" name="Ελεύθερη σχεδίαση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45" name="Ελεύθερη σχεδίαση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6" name="Ελεύθερη σχεδίαση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sp>
        <p:nvSpPr>
          <p:cNvPr id="47" name="Ελεύθερη σχεδίαση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rtlCol="0" anchor="t" anchorCtr="0" compatLnSpc="1">
            <a:prstTxWarp prst="textNoShape">
              <a:avLst/>
            </a:prstTxWarp>
          </a:bodyPr>
          <a:lstStyle/>
          <a:p>
            <a:pPr lvl="0" rtl="0"/>
            <a:endParaRPr lang="el-GR" dirty="0"/>
          </a:p>
        </p:txBody>
      </p:sp>
      <p:sp>
        <p:nvSpPr>
          <p:cNvPr id="51" name="Ορθογώνιο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48" name="Σύμβολο κράτησης θέσης εικόνας 1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49" name="Σύμβολο κράτησης θέσης εικόνας 1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50" name="Σύμβολο κράτησης θέσης εικόνας 13"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rtlCol="0"/>
          <a:lstStyle>
            <a:lvl1pPr marL="0" indent="0" algn="ctr">
              <a:buNone/>
              <a:defRPr/>
            </a:lvl1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userDrawn="1">
            <p:ph type="body" sz="half" idx="2"/>
          </p:nvPr>
        </p:nvSpPr>
        <p:spPr>
          <a:xfrm>
            <a:off x="6627811" y="1985417"/>
            <a:ext cx="4267201" cy="1639062"/>
          </a:xfrm>
        </p:spPr>
        <p:txBody>
          <a:bodyPr rtlCol="0" anchor="ctr">
            <a:normAutofit/>
          </a:bodyPr>
          <a:lstStyle>
            <a:lvl1pPr marL="0" indent="0" algn="ctr" rtl="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smtClean="0"/>
              <a:t>Στυλ υποδείγματος κειμένου</a:t>
            </a:r>
          </a:p>
        </p:txBody>
      </p:sp>
      <p:sp>
        <p:nvSpPr>
          <p:cNvPr id="5" name="Σύμβολο κράτησης θέσης υποσέλιδου 4"/>
          <p:cNvSpPr>
            <a:spLocks noGrp="1"/>
          </p:cNvSpPr>
          <p:nvPr userDrawn="1">
            <p:ph type="ftr" sz="quarter" idx="11"/>
          </p:nvPr>
        </p:nvSpPr>
        <p:spPr/>
        <p:txBody>
          <a:bodyPr rtlCol="0"/>
          <a:lstStyle/>
          <a:p>
            <a:pPr rtl="0"/>
            <a:endParaRPr lang="el-GR" dirty="0"/>
          </a:p>
        </p:txBody>
      </p:sp>
      <p:sp>
        <p:nvSpPr>
          <p:cNvPr id="3" name="Σύμβολο κράτησης θέσης ημερομηνίας 2"/>
          <p:cNvSpPr>
            <a:spLocks noGrp="1"/>
          </p:cNvSpPr>
          <p:nvPr userDrawn="1">
            <p:ph type="dt" sz="half" idx="10"/>
          </p:nvPr>
        </p:nvSpPr>
        <p:spPr/>
        <p:txBody>
          <a:bodyPr rtlCol="0"/>
          <a:lstStyle/>
          <a:p>
            <a:pPr rtl="0"/>
            <a:fld id="{EBF28153-9CBD-450C-BFAC-51AD3DD2ACD6}" type="datetime1">
              <a:rPr lang="el-GR" smtClean="0"/>
              <a:pPr rtl="0"/>
              <a:t>7/12/2018</a:t>
            </a:fld>
            <a:endParaRPr lang="el-GR" dirty="0"/>
          </a:p>
        </p:txBody>
      </p:sp>
      <p:sp>
        <p:nvSpPr>
          <p:cNvPr id="6" name="Σύμβολο κράτησης θέσης αριθμού διαφάνειας 5"/>
          <p:cNvSpPr>
            <a:spLocks noGrp="1"/>
          </p:cNvSpPr>
          <p:nvPr userDrawn="1">
            <p:ph type="sldNum" sz="quarter" idx="12"/>
          </p:nvPr>
        </p:nvSpPr>
        <p:spPr/>
        <p:txBody>
          <a:bodyPr rtlCol="0"/>
          <a:lstStyle/>
          <a:p>
            <a:pPr rtl="0"/>
            <a:fld id="{09C03C58-465B-42F2-8BA3-01664A6B69B6}" type="slidenum">
              <a:rPr lang="el-GR" smtClean="0"/>
              <a:pPr rtl="0"/>
              <a:t>‹#›</a:t>
            </a:fld>
            <a:endParaRPr lang="el-GR" dirty="0"/>
          </a:p>
        </p:txBody>
      </p:sp>
    </p:spTree>
    <p:extLst>
      <p:ext uri="{BB962C8B-B14F-4D97-AF65-F5344CB8AC3E}">
        <p14:creationId xmlns:p14="http://schemas.microsoft.com/office/powerpoint/2010/main" xmlns="" val="2701069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Ομάδα 109"/>
          <p:cNvGrpSpPr/>
          <p:nvPr/>
        </p:nvGrpSpPr>
        <p:grpSpPr>
          <a:xfrm>
            <a:off x="-246438" y="-241054"/>
            <a:ext cx="12707726" cy="7411363"/>
            <a:chOff x="-246438" y="-241054"/>
            <a:chExt cx="12707726" cy="7411363"/>
          </a:xfrm>
        </p:grpSpPr>
        <p:sp>
          <p:nvSpPr>
            <p:cNvPr id="7" name="Ελεύθερη σχεδίαση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 name="Ελεύθερη σχεδίαση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Ελεύθερη σχεδίαση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 name="Ελεύθερη σχεδίαση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Ελεύθερη σχεδίαση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2" name="Ελεύθερη σχεδίαση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Ελεύθερη σχεδίαση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4" name="Ελεύθερη σχεδίαση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el-GR" noProof="0" dirty="0"/>
            </a:p>
          </p:txBody>
        </p:sp>
        <p:sp>
          <p:nvSpPr>
            <p:cNvPr id="15" name="Ελεύθερη σχεδίαση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6" name="Ελεύθερη σχεδίαση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el-GR" noProof="0" dirty="0"/>
            </a:p>
          </p:txBody>
        </p:sp>
        <p:sp>
          <p:nvSpPr>
            <p:cNvPr id="17" name="Ελεύθερη σχεδίαση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8" name="Ελεύθερη σχεδίαση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Ελεύθερη σχεδίαση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el-GR" noProof="0" dirty="0"/>
            </a:p>
          </p:txBody>
        </p:sp>
        <p:sp>
          <p:nvSpPr>
            <p:cNvPr id="20" name="Ελεύθερη σχεδίαση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Ελεύθερη σχεδίαση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2" name="Ελεύθερη σχεδίαση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3" name="Ελεύθερη σχεδίαση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4" name="Ελεύθερη σχεδίαση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5" name="Ελεύθερη σχεδίαση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6" name="Ελεύθερη σχεδίαση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7" name="Ελεύθερη σχεδίαση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8" name="Ελεύθερη σχεδίαση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9" name="Ελεύθερη σχεδίαση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0" name="Ελεύθερη σχεδίαση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1" name="Ελεύθερη σχεδίαση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2" name="Ελεύθερη σχεδίαση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3" name="Ελεύθερη σχεδίαση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4" name="Ελεύθερη σχεδίαση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5" name="Ελεύθερη σχεδίαση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6" name="Ελεύθερη σχεδίαση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7" name="Ελεύθερη σχεδίαση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8" name="Ελεύθερη σχεδίαση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39" name="Ελεύθερη σχεδίαση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0" name="Ελεύθερη σχεδίαση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1" name="Ελεύθερη σχεδίαση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2" name="Ελεύθερη σχεδίαση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3" name="Ελεύθερη σχεδίαση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4" name="Ελεύθερη σχεδίαση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5" name="Ελεύθερη σχεδίαση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6" name="Ελεύθερη σχεδίαση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7" name="Ελεύθερη σχεδίαση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8" name="Ελεύθερη σχεδίαση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49" name="Ελεύθερη σχεδίαση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el-GR" noProof="0" dirty="0"/>
            </a:p>
          </p:txBody>
        </p:sp>
        <p:sp>
          <p:nvSpPr>
            <p:cNvPr id="50" name="Ελεύθερη σχεδίαση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1" name="Ελεύθερη σχεδίαση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2" name="Ελεύθερη σχεδίαση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3" name="Ελεύθερη σχεδίαση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4" name="Ελεύθερη σχεδίαση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5" name="Ελεύθερη σχεδίαση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6" name="Ελεύθερη σχεδίαση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7" name="Ελεύθερη σχεδίαση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8" name="Ελεύθερη σχεδίαση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59" name="Ελεύθερη σχεδίαση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60" name="Ελεύθερη σχεδίαση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el-GR" noProof="0" dirty="0"/>
            </a:p>
          </p:txBody>
        </p:sp>
        <p:sp>
          <p:nvSpPr>
            <p:cNvPr id="61" name="Ελεύθερη σχεδίαση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62" name="Ελεύθερη σχεδίαση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63" name="Ελεύθερη σχεδίαση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64" name="Ελεύθερη σχεδίαση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65" name="Ελεύθερη σχεδίαση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66" name="Ελεύθερη σχεδίαση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el-GR" noProof="0" dirty="0"/>
            </a:p>
          </p:txBody>
        </p:sp>
        <p:sp>
          <p:nvSpPr>
            <p:cNvPr id="67" name="Ελεύθερη σχεδίαση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68" name="Ελεύθερη σχεδίαση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69" name="Ελεύθερη σχεδίαση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el-GR" noProof="0" dirty="0"/>
            </a:p>
          </p:txBody>
        </p:sp>
        <p:sp>
          <p:nvSpPr>
            <p:cNvPr id="70" name="Ελεύθερη σχεδίαση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71" name="Ελεύθερη σχεδίαση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72" name="Ελεύθερη σχεδίαση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73" name="Ελεύθερη σχεδίαση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74" name="Ελεύθερη σχεδίαση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75" name="Ελεύθερη σχεδίαση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76" name="Ελεύθερη σχεδίαση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77" name="Ελεύθερη σχεδίαση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78" name="Ελεύθερη σχεδίαση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lvl="0" rtl="0"/>
              <a:endParaRPr lang="el-GR" noProof="0" dirty="0"/>
            </a:p>
          </p:txBody>
        </p:sp>
        <p:sp>
          <p:nvSpPr>
            <p:cNvPr id="79" name="Ελεύθερη σχεδίαση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0" name="Ελεύθερη σχεδίαση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1" name="Ελεύθερη σχεδίαση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2" name="Ελεύθερη σχεδίαση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3" name="Ελεύθερη σχεδίαση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4" name="Ελεύθερη σχεδίαση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5" name="Ελεύθερη σχεδίαση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6" name="Ελεύθερη σχεδίαση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7" name="Ελεύθερη σχεδίαση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8" name="Ελεύθερη σχεδίαση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89" name="Ελεύθερη σχεδίαση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0" name="Ελεύθερη σχεδίαση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1" name="Ελεύθερη σχεδίαση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2" name="Ελεύθερη σχεδίαση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3" name="Ελεύθερη σχεδίαση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4" name="Ελεύθερη σχεδίαση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5" name="Ελεύθερη σχεδίαση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6" name="Ελεύθερη σχεδίαση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7" name="Ελεύθερη σχεδίαση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8" name="Ελεύθερη σχεδίαση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9" name="Ελεύθερη σχεδίαση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0" name="Ελεύθερη σχεδίαση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1" name="Ελεύθερη σχεδίαση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2" name="Ελεύθερη σχεδίαση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3" name="Ελεύθερη σχεδίαση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4" name="Ελεύθερη σχεδίαση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5" name="Ελεύθερη σχεδίαση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6" name="Ελεύθερη σχεδίαση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07" name="Ελεύθερη σχεδίαση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rtlCol="0" anchor="t" anchorCtr="0" compatLnSpc="1">
              <a:prstTxWarp prst="textNoShape">
                <a:avLst/>
              </a:prstTxWarp>
            </a:bodyPr>
            <a:lstStyle/>
            <a:p>
              <a:pPr rtl="0"/>
              <a:endParaRPr lang="el-GR" noProof="0" dirty="0"/>
            </a:p>
          </p:txBody>
        </p:sp>
      </p:grpSp>
      <p:sp>
        <p:nvSpPr>
          <p:cNvPr id="2" name="Σύμβολο κράτησης θέσης τίτλου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pPr rtl="0"/>
            <a:r>
              <a:rPr lang="el-GR" noProof="0" dirty="0" smtClean="0"/>
              <a:t>Στυλ κύριου τίτλου</a:t>
            </a:r>
            <a:endParaRPr lang="el-GR" noProof="0" dirty="0"/>
          </a:p>
        </p:txBody>
      </p:sp>
      <p:sp>
        <p:nvSpPr>
          <p:cNvPr id="3" name="Σύμβολο κράτησης θέσης κειμένου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rtl="0"/>
            <a:r>
              <a:rPr lang="el-GR" noProof="0" dirty="0" smtClean="0"/>
              <a:t>Στυλ υποδείγματος κειμένου</a:t>
            </a:r>
          </a:p>
          <a:p>
            <a:pPr lvl="1" rtl="0"/>
            <a:r>
              <a:rPr lang="el-GR" noProof="0" dirty="0" smtClean="0"/>
              <a:t>Δεύτερου επιπέδου</a:t>
            </a:r>
          </a:p>
          <a:p>
            <a:pPr lvl="2" rtl="0"/>
            <a:r>
              <a:rPr lang="el-GR" noProof="0" dirty="0" smtClean="0"/>
              <a:t>Τρίτου επιπέδου</a:t>
            </a:r>
          </a:p>
          <a:p>
            <a:pPr lvl="3" rtl="0"/>
            <a:r>
              <a:rPr lang="el-GR" noProof="0" dirty="0" smtClean="0"/>
              <a:t>Τέταρτου επιπέδου</a:t>
            </a:r>
          </a:p>
          <a:p>
            <a:pPr lvl="4" rtl="0"/>
            <a:r>
              <a:rPr lang="el-GR" noProof="0" dirty="0" smtClean="0"/>
              <a:t>Πέμπτου επιπέδου</a:t>
            </a:r>
            <a:endParaRPr lang="el-GR" noProof="0" dirty="0"/>
          </a:p>
        </p:txBody>
      </p:sp>
      <p:sp>
        <p:nvSpPr>
          <p:cNvPr id="5" name="Σύμβολο κράτησης θέσης υποσέλιδου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pPr rtl="0"/>
            <a:endParaRPr lang="el-GR" noProof="0" dirty="0"/>
          </a:p>
        </p:txBody>
      </p:sp>
      <p:sp>
        <p:nvSpPr>
          <p:cNvPr id="4" name="Σύμβολο κράτησης θέσης ημερομηνίας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pPr rtl="0"/>
            <a:fld id="{128DEE68-4E96-44F9-918D-AC23EE66C750}" type="datetime1">
              <a:rPr lang="el-GR" noProof="0" smtClean="0"/>
              <a:pPr rtl="0"/>
              <a:t>7/12/2018</a:t>
            </a:fld>
            <a:endParaRPr lang="el-GR" noProof="0" dirty="0"/>
          </a:p>
        </p:txBody>
      </p:sp>
      <p:sp>
        <p:nvSpPr>
          <p:cNvPr id="6" name="Σύμβολο κράτησης θέσης αριθμού διαφάνειας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pPr rtl="0"/>
            <a:fld id="{09C03C58-465B-42F2-8BA3-01664A6B69B6}" type="slidenum">
              <a:rPr lang="el-GR" noProof="0" smtClean="0"/>
              <a:pPr rtl="0"/>
              <a:t>‹#›</a:t>
            </a:fld>
            <a:endParaRPr lang="el-GR" noProof="0" dirty="0"/>
          </a:p>
        </p:txBody>
      </p:sp>
    </p:spTree>
    <p:extLst>
      <p:ext uri="{BB962C8B-B14F-4D97-AF65-F5344CB8AC3E}">
        <p14:creationId xmlns:p14="http://schemas.microsoft.com/office/powerpoint/2010/main" xmlns=""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61765" y="211015"/>
            <a:ext cx="3276601" cy="2057400"/>
          </a:xfrm>
        </p:spPr>
        <p:txBody>
          <a:bodyPr rtlCol="0"/>
          <a:lstStyle/>
          <a:p>
            <a:pPr rtl="0"/>
            <a:r>
              <a:rPr lang="el-GR" dirty="0" smtClean="0"/>
              <a:t>ΕΘΝΙΚΟΙ ΔΡΥΜΟΙ</a:t>
            </a:r>
            <a:endParaRPr lang="el-GR" dirty="0"/>
          </a:p>
        </p:txBody>
      </p:sp>
      <p:sp>
        <p:nvSpPr>
          <p:cNvPr id="4" name="Σύμβολο κράτησης θέσης κειμένου 3"/>
          <p:cNvSpPr>
            <a:spLocks noGrp="1"/>
          </p:cNvSpPr>
          <p:nvPr>
            <p:ph type="body" sz="half" idx="2"/>
          </p:nvPr>
        </p:nvSpPr>
        <p:spPr>
          <a:xfrm>
            <a:off x="8346831" y="2391506"/>
            <a:ext cx="3845169" cy="3763109"/>
          </a:xfrm>
        </p:spPr>
        <p:txBody>
          <a:bodyPr rtlCol="0">
            <a:normAutofit/>
          </a:bodyPr>
          <a:lstStyle/>
          <a:p>
            <a:pPr algn="ctr" rtl="0"/>
            <a:r>
              <a:rPr lang="el-GR" dirty="0" smtClean="0"/>
              <a:t>Κέλλυ </a:t>
            </a:r>
            <a:r>
              <a:rPr lang="el-GR" dirty="0" err="1" smtClean="0"/>
              <a:t>Γαροφαλάκη</a:t>
            </a:r>
            <a:r>
              <a:rPr lang="el-GR" dirty="0" smtClean="0"/>
              <a:t> , </a:t>
            </a:r>
            <a:r>
              <a:rPr lang="el-GR" dirty="0"/>
              <a:t>Χ</a:t>
            </a:r>
            <a:r>
              <a:rPr lang="el-GR" dirty="0" smtClean="0"/>
              <a:t>ριστίνα Αδάμ</a:t>
            </a:r>
            <a:endParaRPr lang="en-US" dirty="0" smtClean="0"/>
          </a:p>
          <a:p>
            <a:pPr algn="ctr" rtl="0"/>
            <a:r>
              <a:rPr lang="el-GR" dirty="0" smtClean="0"/>
              <a:t>Περιβαλλοντικό Πρόγραμμα</a:t>
            </a:r>
          </a:p>
          <a:p>
            <a:pPr algn="ctr" rtl="0"/>
            <a:r>
              <a:rPr lang="el-GR" dirty="0" smtClean="0"/>
              <a:t> «Προσέχω το δάσος- Αγαπώ την ζωή» </a:t>
            </a:r>
          </a:p>
          <a:p>
            <a:pPr algn="ctr" rtl="0"/>
            <a:r>
              <a:rPr lang="el-GR" dirty="0" smtClean="0"/>
              <a:t>Σχολικό έτος </a:t>
            </a:r>
          </a:p>
          <a:p>
            <a:pPr algn="ctr" rtl="0"/>
            <a:r>
              <a:rPr lang="el-GR" dirty="0" smtClean="0"/>
              <a:t>2018-2019  </a:t>
            </a:r>
          </a:p>
          <a:p>
            <a:pPr algn="ctr" rtl="0"/>
            <a:r>
              <a:rPr lang="el-GR" dirty="0" smtClean="0"/>
              <a:t>Επιβλέπουσες: Κοκκίνου Ελ. </a:t>
            </a:r>
            <a:r>
              <a:rPr lang="el-GR" dirty="0" err="1" smtClean="0"/>
              <a:t>Καναράκη</a:t>
            </a:r>
            <a:r>
              <a:rPr lang="el-GR" dirty="0" smtClean="0"/>
              <a:t> Β.</a:t>
            </a:r>
            <a:endParaRPr lang="el-GR" dirty="0"/>
          </a:p>
        </p:txBody>
      </p:sp>
      <p:pic>
        <p:nvPicPr>
          <p:cNvPr id="10" name="Θέση εικόνας 9"/>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l="4988" r="4988"/>
          <a:stretch>
            <a:fillRect/>
          </a:stretch>
        </p:blipFill>
        <p:spPr/>
      </p:pic>
      <p:pic>
        <p:nvPicPr>
          <p:cNvPr id="24578" name="Picture 2" descr="https://www.aristotelio.edu.gr/web/wp-content/uploads/2017/05/logoHD50Anniv.png"/>
          <p:cNvPicPr>
            <a:picLocks noChangeAspect="1" noChangeArrowheads="1"/>
          </p:cNvPicPr>
          <p:nvPr/>
        </p:nvPicPr>
        <p:blipFill>
          <a:blip r:embed="rId4" cstate="print"/>
          <a:srcRect t="714" r="22808"/>
          <a:stretch>
            <a:fillRect/>
          </a:stretch>
        </p:blipFill>
        <p:spPr bwMode="auto">
          <a:xfrm>
            <a:off x="7662822" y="421105"/>
            <a:ext cx="4248441" cy="409074"/>
          </a:xfrm>
          <a:prstGeom prst="rect">
            <a:avLst/>
          </a:prstGeom>
          <a:noFill/>
        </p:spPr>
      </p:pic>
    </p:spTree>
    <p:extLst>
      <p:ext uri="{BB962C8B-B14F-4D97-AF65-F5344CB8AC3E}">
        <p14:creationId xmlns:p14="http://schemas.microsoft.com/office/powerpoint/2010/main" xmlns="" val="3228094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t>Εθνικός Δρυμός Πίνδου</a:t>
            </a:r>
            <a:br>
              <a:rPr lang="el-GR" b="1" dirty="0" smtClean="0"/>
            </a:br>
            <a:endParaRPr lang="el-GR" dirty="0"/>
          </a:p>
        </p:txBody>
      </p:sp>
      <p:pic>
        <p:nvPicPr>
          <p:cNvPr id="4" name="3 - Θέση περιεχομένου" descr="636143692706055993.jpg"/>
          <p:cNvPicPr>
            <a:picLocks noGrp="1" noChangeAspect="1"/>
          </p:cNvPicPr>
          <p:nvPr>
            <p:ph idx="1"/>
          </p:nvPr>
        </p:nvPicPr>
        <p:blipFill>
          <a:blip r:embed="rId2" cstate="print"/>
          <a:stretch>
            <a:fillRect/>
          </a:stretch>
        </p:blipFill>
        <p:spPr>
          <a:xfrm>
            <a:off x="1940674" y="1090315"/>
            <a:ext cx="8550863" cy="3890383"/>
          </a:xfrm>
        </p:spPr>
      </p:pic>
      <p:sp>
        <p:nvSpPr>
          <p:cNvPr id="5" name="4 - Ορθογώνιο"/>
          <p:cNvSpPr/>
          <p:nvPr/>
        </p:nvSpPr>
        <p:spPr>
          <a:xfrm>
            <a:off x="2442411" y="4916179"/>
            <a:ext cx="7351294" cy="1569660"/>
          </a:xfrm>
          <a:prstGeom prst="rect">
            <a:avLst/>
          </a:prstGeom>
        </p:spPr>
        <p:txBody>
          <a:bodyPr wrap="square">
            <a:spAutoFit/>
          </a:bodyPr>
          <a:lstStyle/>
          <a:p>
            <a:pPr algn="ctr"/>
            <a:r>
              <a:rPr lang="el-GR" dirty="0" smtClean="0">
                <a:solidFill>
                  <a:schemeClr val="tx1">
                    <a:lumMod val="50000"/>
                  </a:schemeClr>
                </a:solidFill>
              </a:rPr>
              <a:t>Ο</a:t>
            </a:r>
            <a:r>
              <a:rPr lang="el-GR" sz="2000" dirty="0" smtClean="0">
                <a:solidFill>
                  <a:schemeClr val="tx1">
                    <a:lumMod val="50000"/>
                  </a:schemeClr>
                </a:solidFill>
              </a:rPr>
              <a:t> Εθνικός Δρυμός Πίνδου, γνωστός και ως </a:t>
            </a:r>
            <a:r>
              <a:rPr lang="el-GR" sz="2000" dirty="0" err="1" smtClean="0">
                <a:solidFill>
                  <a:schemeClr val="tx1">
                    <a:lumMod val="50000"/>
                  </a:schemeClr>
                </a:solidFill>
              </a:rPr>
              <a:t>Βάλια</a:t>
            </a:r>
            <a:r>
              <a:rPr lang="el-GR" sz="2000" dirty="0" smtClean="0">
                <a:solidFill>
                  <a:schemeClr val="tx1">
                    <a:lumMod val="50000"/>
                  </a:schemeClr>
                </a:solidFill>
              </a:rPr>
              <a:t> </a:t>
            </a:r>
            <a:r>
              <a:rPr lang="el-GR" sz="2000" dirty="0" err="1" smtClean="0">
                <a:solidFill>
                  <a:schemeClr val="tx1">
                    <a:lumMod val="50000"/>
                  </a:schemeClr>
                </a:solidFill>
              </a:rPr>
              <a:t>Κάλντα</a:t>
            </a:r>
            <a:r>
              <a:rPr lang="el-GR" sz="2000" dirty="0" smtClean="0">
                <a:solidFill>
                  <a:schemeClr val="tx1">
                    <a:lumMod val="50000"/>
                  </a:schemeClr>
                </a:solidFill>
              </a:rPr>
              <a:t> βρίσκεται σε ιδιαίτερα δυσπρόσιτη περιοχή της οροσειράς της</a:t>
            </a:r>
            <a:r>
              <a:rPr lang="el-GR" dirty="0" smtClean="0">
                <a:solidFill>
                  <a:schemeClr val="tx1">
                    <a:lumMod val="50000"/>
                  </a:schemeClr>
                </a:solidFill>
              </a:rPr>
              <a:t> Πίνδου στα όρια μεταξύ των νομών Γρεβενών και Ιωαννίνων. Η συνολική του έκταση φτάνει τα 68.990 στρέμματα.</a:t>
            </a:r>
            <a:endParaRPr lang="el-GR" dirty="0">
              <a:solidFill>
                <a:schemeClr val="tx1">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8432" y="252663"/>
            <a:ext cx="3276601" cy="2057400"/>
          </a:xfrm>
        </p:spPr>
        <p:txBody>
          <a:bodyPr>
            <a:normAutofit fontScale="90000"/>
          </a:bodyPr>
          <a:lstStyle/>
          <a:p>
            <a:r>
              <a:rPr lang="el-GR" sz="4000" b="1" dirty="0" smtClean="0"/>
              <a:t>Εθνικός</a:t>
            </a:r>
            <a:r>
              <a:rPr lang="el-GR" b="1" dirty="0" smtClean="0"/>
              <a:t> Δρυμός </a:t>
            </a:r>
            <a:r>
              <a:rPr lang="el-GR" b="1" dirty="0" err="1" smtClean="0"/>
              <a:t>Πρεσπών</a:t>
            </a:r>
            <a:r>
              <a:rPr lang="el-GR" b="1" dirty="0" smtClean="0"/>
              <a:t/>
            </a:r>
            <a:br>
              <a:rPr lang="el-GR" b="1" dirty="0" smtClean="0"/>
            </a:br>
            <a:endParaRPr lang="el-GR" dirty="0"/>
          </a:p>
        </p:txBody>
      </p:sp>
      <p:sp>
        <p:nvSpPr>
          <p:cNvPr id="4" name="3 - Θέση κειμένου"/>
          <p:cNvSpPr>
            <a:spLocks noGrp="1"/>
          </p:cNvSpPr>
          <p:nvPr>
            <p:ph type="body" sz="half" idx="2"/>
          </p:nvPr>
        </p:nvSpPr>
        <p:spPr>
          <a:xfrm>
            <a:off x="8532811" y="2286000"/>
            <a:ext cx="3276601" cy="4271211"/>
          </a:xfrm>
        </p:spPr>
        <p:txBody>
          <a:bodyPr>
            <a:normAutofit/>
          </a:bodyPr>
          <a:lstStyle/>
          <a:p>
            <a:r>
              <a:rPr lang="el-GR" dirty="0" smtClean="0"/>
              <a:t>Ο Εθνικός Δρυμός </a:t>
            </a:r>
            <a:r>
              <a:rPr lang="el-GR" dirty="0" err="1" smtClean="0"/>
              <a:t>Πρεσπών</a:t>
            </a:r>
            <a:r>
              <a:rPr lang="el-GR" dirty="0" smtClean="0"/>
              <a:t> ανακηρύχτηκε </a:t>
            </a:r>
            <a:r>
              <a:rPr lang="el-GR" dirty="0" smtClean="0"/>
              <a:t>το </a:t>
            </a:r>
            <a:r>
              <a:rPr lang="el-GR" dirty="0" smtClean="0"/>
              <a:t>1974 και καλύπτει </a:t>
            </a:r>
            <a:r>
              <a:rPr lang="el-GR" dirty="0" smtClean="0"/>
              <a:t>256 </a:t>
            </a:r>
            <a:r>
              <a:rPr lang="el-GR" dirty="0" err="1" smtClean="0"/>
              <a:t>τετραγ</a:t>
            </a:r>
            <a:r>
              <a:rPr lang="el-GR" dirty="0" smtClean="0"/>
              <a:t>. </a:t>
            </a:r>
            <a:r>
              <a:rPr lang="el-GR" dirty="0" err="1" smtClean="0"/>
              <a:t>χλμ</a:t>
            </a:r>
            <a:r>
              <a:rPr lang="el-GR" dirty="0" smtClean="0"/>
              <a:t>. Από τα οποία τα 83 περίπου καλύπτουν από τις δύο λίμνες </a:t>
            </a:r>
            <a:r>
              <a:rPr lang="el-GR" dirty="0" err="1" smtClean="0"/>
              <a:t>Πρέσπες</a:t>
            </a:r>
            <a:r>
              <a:rPr lang="el-GR" dirty="0" smtClean="0"/>
              <a:t> και τα 50 αποτελούν τον πυρήνα </a:t>
            </a:r>
            <a:r>
              <a:rPr lang="el-GR" dirty="0" smtClean="0"/>
              <a:t>του. </a:t>
            </a:r>
            <a:r>
              <a:rPr lang="el-GR" dirty="0" smtClean="0"/>
              <a:t>Είναι ο μεγαλύτερος από συνολικά 10 εθνικούς δρυμούς της χώρας μας </a:t>
            </a:r>
            <a:r>
              <a:rPr lang="el-GR" dirty="0" smtClean="0"/>
              <a:t>και περιλαμβάνει 1.400 </a:t>
            </a:r>
            <a:r>
              <a:rPr lang="el-GR" dirty="0" smtClean="0"/>
              <a:t>είδη </a:t>
            </a:r>
            <a:r>
              <a:rPr lang="el-GR" dirty="0" smtClean="0"/>
              <a:t>φυτών. Είναι το </a:t>
            </a:r>
            <a:r>
              <a:rPr lang="el-GR" dirty="0" smtClean="0"/>
              <a:t>μοναδικό στην Ευρώπη δάσος από γηραιούς κέδρους </a:t>
            </a:r>
            <a:r>
              <a:rPr lang="el-GR" dirty="0" smtClean="0"/>
              <a:t>στη </a:t>
            </a:r>
            <a:r>
              <a:rPr lang="el-GR" dirty="0" smtClean="0"/>
              <a:t>διαδρομή από Κούλα προς Ψαράδες, όπως και ένα ενδημικό </a:t>
            </a:r>
            <a:r>
              <a:rPr lang="el-GR" dirty="0" smtClean="0"/>
              <a:t>είδος.</a:t>
            </a:r>
            <a:endParaRPr lang="el-GR" dirty="0"/>
          </a:p>
        </p:txBody>
      </p:sp>
      <p:pic>
        <p:nvPicPr>
          <p:cNvPr id="7" name="6 - Θέση εικόνας" descr="21_big (1).jpg"/>
          <p:cNvPicPr>
            <a:picLocks noGrp="1" noChangeAspect="1"/>
          </p:cNvPicPr>
          <p:nvPr>
            <p:ph type="pic" idx="1"/>
          </p:nvPr>
        </p:nvPicPr>
        <p:blipFill>
          <a:blip r:embed="rId2" cstate="print"/>
          <a:srcRect l="3496" r="3496"/>
          <a:stretch>
            <a:fillRect/>
          </a:stretch>
        </p:blip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893803" y="504456"/>
            <a:ext cx="3141786" cy="2359059"/>
          </a:xfrm>
        </p:spPr>
        <p:txBody>
          <a:bodyPr/>
          <a:lstStyle/>
          <a:p>
            <a:r>
              <a:rPr lang="el-GR" b="1" dirty="0" smtClean="0">
                <a:solidFill>
                  <a:schemeClr val="tx2"/>
                </a:solidFill>
              </a:rPr>
              <a:t>Εθνικός Δρυμός Βίκου Αώου</a:t>
            </a:r>
            <a:br>
              <a:rPr lang="el-GR" b="1" dirty="0" smtClean="0">
                <a:solidFill>
                  <a:schemeClr val="tx2"/>
                </a:solidFill>
              </a:rPr>
            </a:br>
            <a:endParaRPr lang="el-GR" dirty="0"/>
          </a:p>
        </p:txBody>
      </p:sp>
      <p:pic>
        <p:nvPicPr>
          <p:cNvPr id="5" name="4 - Θέση εικόνας" descr="Εικόνα1.jpg"/>
          <p:cNvPicPr>
            <a:picLocks noGrp="1" noChangeAspect="1"/>
          </p:cNvPicPr>
          <p:nvPr>
            <p:ph type="pic" sz="quarter" idx="13"/>
          </p:nvPr>
        </p:nvPicPr>
        <p:blipFill>
          <a:blip r:embed="rId2" cstate="print"/>
          <a:srcRect l="9532" r="9532"/>
          <a:stretch>
            <a:fillRect/>
          </a:stretch>
        </p:blipFill>
        <p:spPr/>
      </p:pic>
      <p:sp>
        <p:nvSpPr>
          <p:cNvPr id="7" name="6 - Ορθογώνιο"/>
          <p:cNvSpPr/>
          <p:nvPr/>
        </p:nvSpPr>
        <p:spPr>
          <a:xfrm>
            <a:off x="7736304" y="3801979"/>
            <a:ext cx="3272590" cy="2308324"/>
          </a:xfrm>
          <a:prstGeom prst="rect">
            <a:avLst/>
          </a:prstGeom>
        </p:spPr>
        <p:txBody>
          <a:bodyPr wrap="square">
            <a:spAutoFit/>
          </a:bodyPr>
          <a:lstStyle/>
          <a:p>
            <a:pPr algn="ctr"/>
            <a:r>
              <a:rPr lang="el-GR" dirty="0" smtClean="0">
                <a:solidFill>
                  <a:schemeClr val="tx1">
                    <a:lumMod val="50000"/>
                  </a:schemeClr>
                </a:solidFill>
              </a:rPr>
              <a:t>O Εθνικός Δρυμός Βίκου-Αώου είναι μια περιοχή προστατευόμενου φυσικού πλούτου, βόρεια της πόλης των Ιωαννίνων, στο Ζαγόρι </a:t>
            </a:r>
            <a:r>
              <a:rPr lang="el-GR" dirty="0" err="1" smtClean="0">
                <a:solidFill>
                  <a:schemeClr val="tx1">
                    <a:lumMod val="50000"/>
                  </a:schemeClr>
                </a:solidFill>
              </a:rPr>
              <a:t>τής</a:t>
            </a:r>
            <a:r>
              <a:rPr lang="el-GR" dirty="0" smtClean="0">
                <a:solidFill>
                  <a:schemeClr val="tx1">
                    <a:lumMod val="50000"/>
                  </a:schemeClr>
                </a:solidFill>
              </a:rPr>
              <a:t> Ηπείρου. </a:t>
            </a:r>
            <a:r>
              <a:rPr lang="el-GR" dirty="0" err="1" smtClean="0">
                <a:solidFill>
                  <a:schemeClr val="tx1">
                    <a:lumMod val="50000"/>
                  </a:schemeClr>
                </a:solidFill>
              </a:rPr>
              <a:t>Ανακυρήχτηκε</a:t>
            </a:r>
            <a:r>
              <a:rPr lang="el-GR" dirty="0" smtClean="0">
                <a:solidFill>
                  <a:schemeClr val="tx1">
                    <a:lumMod val="50000"/>
                  </a:schemeClr>
                </a:solidFill>
              </a:rPr>
              <a:t> επίσημα εθνικός δρυμός το 1973</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Σύμβολο κράτησης θέσης κειμένου 12"/>
          <p:cNvSpPr>
            <a:spLocks noGrp="1"/>
          </p:cNvSpPr>
          <p:nvPr>
            <p:ph type="body" sz="half" idx="2"/>
          </p:nvPr>
        </p:nvSpPr>
        <p:spPr/>
        <p:txBody>
          <a:bodyPr rtlCol="0">
            <a:normAutofit/>
          </a:bodyPr>
          <a:lstStyle/>
          <a:p>
            <a:endParaRPr lang="el-GR" sz="2400" dirty="0"/>
          </a:p>
        </p:txBody>
      </p:sp>
      <p:pic>
        <p:nvPicPr>
          <p:cNvPr id="5" name="Θέση εικόνας 4"/>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17427" r="17427"/>
          <a:stretch>
            <a:fillRect/>
          </a:stretch>
        </p:blipFill>
        <p:spPr/>
      </p:pic>
      <p:pic>
        <p:nvPicPr>
          <p:cNvPr id="10" name="Θέση εικόνας 9"/>
          <p:cNvPicPr>
            <a:picLocks noGrp="1" noChangeAspect="1"/>
          </p:cNvPicPr>
          <p:nvPr>
            <p:ph type="pic" sz="quarter" idx="15"/>
          </p:nvPr>
        </p:nvPicPr>
        <p:blipFill>
          <a:blip r:embed="rId4" cstate="print">
            <a:extLst>
              <a:ext uri="{28A0092B-C50C-407E-A947-70E740481C1C}">
                <a14:useLocalDpi xmlns:a14="http://schemas.microsoft.com/office/drawing/2010/main" xmlns="" val="0"/>
              </a:ext>
            </a:extLst>
          </a:blip>
          <a:srcRect t="2378" b="2378"/>
          <a:stretch>
            <a:fillRect/>
          </a:stretch>
        </p:blipFill>
        <p:spPr/>
      </p:pic>
      <p:pic>
        <p:nvPicPr>
          <p:cNvPr id="9" name="Θέση εικόνας 8"/>
          <p:cNvPicPr>
            <a:picLocks noGrp="1" noChangeAspect="1"/>
          </p:cNvPicPr>
          <p:nvPr>
            <p:ph type="pic" sz="quarter" idx="14"/>
          </p:nvPr>
        </p:nvPicPr>
        <p:blipFill>
          <a:blip r:embed="rId5" cstate="print">
            <a:extLst>
              <a:ext uri="{28A0092B-C50C-407E-A947-70E740481C1C}">
                <a14:useLocalDpi xmlns:a14="http://schemas.microsoft.com/office/drawing/2010/main" xmlns="" val="0"/>
              </a:ext>
            </a:extLst>
          </a:blip>
          <a:srcRect l="25881" r="25881"/>
          <a:stretch>
            <a:fillRect/>
          </a:stretch>
        </p:blipFill>
        <p:spPr/>
      </p:pic>
      <p:pic>
        <p:nvPicPr>
          <p:cNvPr id="11" name="Εικόνα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82794" y="4409643"/>
            <a:ext cx="2590801" cy="1809819"/>
          </a:xfrm>
          <a:prstGeom prst="rect">
            <a:avLst/>
          </a:prstGeom>
        </p:spPr>
      </p:pic>
      <p:sp>
        <p:nvSpPr>
          <p:cNvPr id="7" name="6 - TextBox"/>
          <p:cNvSpPr txBox="1"/>
          <p:nvPr/>
        </p:nvSpPr>
        <p:spPr>
          <a:xfrm>
            <a:off x="1720516" y="505326"/>
            <a:ext cx="3296652" cy="1015663"/>
          </a:xfrm>
          <a:prstGeom prst="rect">
            <a:avLst/>
          </a:prstGeom>
          <a:noFill/>
        </p:spPr>
        <p:txBody>
          <a:bodyPr wrap="square" rtlCol="0">
            <a:spAutoFit/>
          </a:bodyPr>
          <a:lstStyle/>
          <a:p>
            <a:r>
              <a:rPr lang="el-GR"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ΤΕΛΟΣ</a:t>
            </a:r>
            <a:endParaRPr lang="el-GR" sz="6000" dirty="0"/>
          </a:p>
        </p:txBody>
      </p:sp>
    </p:spTree>
    <p:extLst>
      <p:ext uri="{BB962C8B-B14F-4D97-AF65-F5344CB8AC3E}">
        <p14:creationId xmlns:p14="http://schemas.microsoft.com/office/powerpoint/2010/main" xmlns="" val="303647556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293812" y="-24313"/>
            <a:ext cx="9601202" cy="1067669"/>
          </a:xfrm>
        </p:spPr>
        <p:txBody>
          <a:bodyPr rtlCol="0"/>
          <a:lstStyle/>
          <a:p>
            <a:r>
              <a:rPr lang="el-GR" dirty="0" smtClean="0"/>
              <a:t>ΤΙ ΕΙΝΑΙ ΕΘΝΙΚΟΣ ΔΡΥΜΟΣ</a:t>
            </a:r>
            <a:endParaRPr lang="el-GR" dirty="0"/>
          </a:p>
        </p:txBody>
      </p:sp>
      <p:sp>
        <p:nvSpPr>
          <p:cNvPr id="8" name="Σύμβολο κράτησης θέσης κειμένου 7"/>
          <p:cNvSpPr>
            <a:spLocks noGrp="1"/>
          </p:cNvSpPr>
          <p:nvPr>
            <p:ph type="body" sz="half" idx="2"/>
          </p:nvPr>
        </p:nvSpPr>
        <p:spPr>
          <a:xfrm>
            <a:off x="398585" y="5568462"/>
            <a:ext cx="11793415" cy="1289537"/>
          </a:xfrm>
        </p:spPr>
        <p:txBody>
          <a:bodyPr rtlCol="0">
            <a:normAutofit/>
          </a:bodyPr>
          <a:lstStyle/>
          <a:p>
            <a:r>
              <a:rPr lang="el-GR" dirty="0"/>
              <a:t>Ο </a:t>
            </a:r>
            <a:r>
              <a:rPr lang="el-GR" b="1" dirty="0"/>
              <a:t>Εθνικός δρυμός</a:t>
            </a:r>
            <a:r>
              <a:rPr lang="el-GR" dirty="0"/>
              <a:t> </a:t>
            </a:r>
            <a:r>
              <a:rPr lang="el-GR" dirty="0" smtClean="0"/>
              <a:t>είναι </a:t>
            </a:r>
            <a:r>
              <a:rPr lang="el-GR" dirty="0"/>
              <a:t>ένα οικοσύστημα ή βιότοπος με ιδιαίτερη οικολογική αξία που παραμένει ανεπηρέαστο ή έχει επηρεαστεί ελάχιστα από ανθρώπινες δραστηριότητες και στο οποίο διατηρείται ποικιλομορφία οικολογικών, βιολογικών, γεωμορφολογικών και αισθητικών στοιχείων.</a:t>
            </a:r>
          </a:p>
        </p:txBody>
      </p:sp>
      <p:pic>
        <p:nvPicPr>
          <p:cNvPr id="7" name="Θέση εικόνας 6"/>
          <p:cNvPicPr>
            <a:picLocks noGrp="1" noChangeAspect="1"/>
          </p:cNvPicPr>
          <p:nvPr>
            <p:ph type="pic" idx="1"/>
          </p:nvPr>
        </p:nvPicPr>
        <p:blipFill>
          <a:blip r:embed="rId3" cstate="print">
            <a:extLst>
              <a:ext uri="{28A0092B-C50C-407E-A947-70E740481C1C}">
                <a14:useLocalDpi xmlns:a14="http://schemas.microsoft.com/office/drawing/2010/main" xmlns="" val="0"/>
              </a:ext>
            </a:extLst>
          </a:blip>
          <a:srcRect t="23478" b="23478"/>
          <a:stretch>
            <a:fillRect/>
          </a:stretch>
        </p:blipFill>
        <p:spPr>
          <a:xfrm>
            <a:off x="1339061" y="1926602"/>
            <a:ext cx="9547705" cy="3171471"/>
          </a:xfrm>
        </p:spPr>
      </p:pic>
    </p:spTree>
    <p:extLst>
      <p:ext uri="{BB962C8B-B14F-4D97-AF65-F5344CB8AC3E}">
        <p14:creationId xmlns:p14="http://schemas.microsoft.com/office/powerpoint/2010/main" xmlns="" val="369326708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18650" y="797169"/>
            <a:ext cx="10446519" cy="3305475"/>
          </a:xfrm>
        </p:spPr>
        <p:txBody>
          <a:bodyPr rtlCol="0">
            <a:normAutofit/>
          </a:bodyPr>
          <a:lstStyle/>
          <a:p>
            <a:r>
              <a:rPr lang="el-GR" altLang="el-GR" dirty="0"/>
              <a:t>Στην Ελλάδα έχουν κηρυχθεί δέκα περιοχές ως Εθνικοί δρυμοί:</a:t>
            </a:r>
            <a:endParaRPr lang="el-GR" dirty="0"/>
          </a:p>
        </p:txBody>
      </p:sp>
    </p:spTree>
    <p:extLst>
      <p:ext uri="{BB962C8B-B14F-4D97-AF65-F5344CB8AC3E}">
        <p14:creationId xmlns:p14="http://schemas.microsoft.com/office/powerpoint/2010/main" xmlns="" val="107990811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Εθνικός Δρυμός Ολύμπου</a:t>
            </a:r>
            <a:endParaRPr lang="el-GR" dirty="0"/>
          </a:p>
        </p:txBody>
      </p:sp>
      <p:sp>
        <p:nvSpPr>
          <p:cNvPr id="4" name="3 - Θέση κειμένου"/>
          <p:cNvSpPr>
            <a:spLocks noGrp="1"/>
          </p:cNvSpPr>
          <p:nvPr>
            <p:ph type="body" sz="half" idx="2"/>
          </p:nvPr>
        </p:nvSpPr>
        <p:spPr>
          <a:xfrm>
            <a:off x="2262554" y="5410200"/>
            <a:ext cx="7666892" cy="1447800"/>
          </a:xfrm>
        </p:spPr>
        <p:txBody>
          <a:bodyPr>
            <a:normAutofit fontScale="32500" lnSpcReduction="20000"/>
          </a:bodyPr>
          <a:lstStyle/>
          <a:p>
            <a:r>
              <a:rPr lang="el-GR" sz="5600" dirty="0" smtClean="0">
                <a:solidFill>
                  <a:schemeClr val="tx2"/>
                </a:solidFill>
              </a:rPr>
              <a:t>Ο </a:t>
            </a:r>
            <a:r>
              <a:rPr lang="el-GR" sz="5600" b="1" dirty="0" smtClean="0">
                <a:solidFill>
                  <a:schemeClr val="tx2"/>
                </a:solidFill>
              </a:rPr>
              <a:t>Εθνικός δρυμός Ολύμπου</a:t>
            </a:r>
            <a:r>
              <a:rPr lang="el-GR" sz="5600" dirty="0" smtClean="0">
                <a:solidFill>
                  <a:schemeClr val="tx2"/>
                </a:solidFill>
              </a:rPr>
              <a:t> ιδρύθηκε το 1938 και είναι ο πρώτος εθνικός δρυμός της Ελλάδας. Η συνολική έκταση του εθνικού δρυμού φθάνει τα 3.933 εκτάρια. Πρόκειται για ένα από τα αξιολογότερα φυσικά μνημεία της Ελλάδας, αφού επιδεικνύει ένα περιβάλλον φυσικού κάλλους, με πλούσια χλωρίδα και πανίδα. Προσφέρεται για επιστημονικές έρευνες καθώς και για ένα πλήθος δραστηριοτήτων. </a:t>
            </a:r>
          </a:p>
          <a:p>
            <a:endParaRPr lang="el-GR" dirty="0"/>
          </a:p>
        </p:txBody>
      </p:sp>
      <p:pic>
        <p:nvPicPr>
          <p:cNvPr id="7" name="6 - Θέση εικόνας" descr="drimos-olympou.jpg"/>
          <p:cNvPicPr>
            <a:picLocks noGrp="1" noChangeAspect="1"/>
          </p:cNvPicPr>
          <p:nvPr>
            <p:ph type="pic" idx="1"/>
          </p:nvPr>
        </p:nvPicPr>
        <p:blipFill>
          <a:blip r:embed="rId2" cstate="print"/>
          <a:srcRect t="11240" b="11240"/>
          <a:stretch>
            <a:fillRect/>
          </a:stretch>
        </p:blip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6011" y="3031959"/>
            <a:ext cx="3805989" cy="2459686"/>
          </a:xfrm>
        </p:spPr>
        <p:txBody>
          <a:bodyPr>
            <a:noAutofit/>
          </a:bodyPr>
          <a:lstStyle/>
          <a:p>
            <a:r>
              <a:rPr lang="el-GR" sz="2400" dirty="0" smtClean="0"/>
              <a:t> Πρόκειται για το ψηλότερο βουνό της Κεφαλονιάς, αλλά και όλων των Επτανήσων, το οποίο ανακηρύχθηκε Εθνικός Δρυμός το 1962. </a:t>
            </a:r>
            <a:r>
              <a:rPr lang="el-GR" sz="2800" dirty="0" smtClean="0"/>
              <a:t/>
            </a:r>
            <a:br>
              <a:rPr lang="el-GR" sz="2800" dirty="0" smtClean="0"/>
            </a:br>
            <a:endParaRPr lang="el-GR" sz="2800" dirty="0"/>
          </a:p>
        </p:txBody>
      </p:sp>
      <p:sp>
        <p:nvSpPr>
          <p:cNvPr id="5" name="4 - TextBox"/>
          <p:cNvSpPr txBox="1"/>
          <p:nvPr/>
        </p:nvSpPr>
        <p:spPr>
          <a:xfrm>
            <a:off x="8614611" y="1663134"/>
            <a:ext cx="3020544" cy="830997"/>
          </a:xfrm>
          <a:prstGeom prst="rect">
            <a:avLst/>
          </a:prstGeom>
          <a:noFill/>
        </p:spPr>
        <p:txBody>
          <a:bodyPr wrap="square" rtlCol="0">
            <a:spAutoFit/>
          </a:bodyPr>
          <a:lstStyle/>
          <a:p>
            <a:r>
              <a:rPr lang="el-GR" sz="2400" b="1" dirty="0" smtClean="0">
                <a:solidFill>
                  <a:schemeClr val="tx2"/>
                </a:solidFill>
              </a:rPr>
              <a:t>Εθνικός Δρυμός Αίνου Κεφαλληνίας</a:t>
            </a:r>
            <a:endParaRPr lang="el-GR" sz="2400" b="1" dirty="0">
              <a:solidFill>
                <a:schemeClr val="tx2"/>
              </a:solidFill>
            </a:endParaRPr>
          </a:p>
        </p:txBody>
      </p:sp>
      <p:pic>
        <p:nvPicPr>
          <p:cNvPr id="9" name="8 - Θέση εικόνας" descr="κεφαλληνιασ.jpg"/>
          <p:cNvPicPr>
            <a:picLocks noGrp="1" noChangeAspect="1"/>
          </p:cNvPicPr>
          <p:nvPr>
            <p:ph type="pic" idx="1"/>
          </p:nvPr>
        </p:nvPicPr>
        <p:blipFill>
          <a:blip r:embed="rId2" cstate="print"/>
          <a:srcRect t="4114" b="4114"/>
          <a:stretch>
            <a:fillRect/>
          </a:stretch>
        </p:blip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038182" y="624772"/>
            <a:ext cx="2945270" cy="2334996"/>
          </a:xfrm>
        </p:spPr>
        <p:txBody>
          <a:bodyPr/>
          <a:lstStyle/>
          <a:p>
            <a:r>
              <a:rPr lang="el-GR" sz="3600" b="1" dirty="0" smtClean="0">
                <a:solidFill>
                  <a:schemeClr val="tx2">
                    <a:lumMod val="95000"/>
                    <a:lumOff val="5000"/>
                  </a:schemeClr>
                </a:solidFill>
              </a:rPr>
              <a:t>Εθνικός Δρυμός Πάρνηθας</a:t>
            </a:r>
            <a:r>
              <a:rPr lang="el-GR" dirty="0" smtClean="0"/>
              <a:t/>
            </a:r>
            <a:br>
              <a:rPr lang="el-GR" dirty="0" smtClean="0"/>
            </a:br>
            <a:endParaRPr lang="el-GR" dirty="0"/>
          </a:p>
        </p:txBody>
      </p:sp>
      <p:pic>
        <p:nvPicPr>
          <p:cNvPr id="5" name="4 - Θέση εικόνας" descr="παρνηθα.jpg"/>
          <p:cNvPicPr>
            <a:picLocks noGrp="1" noChangeAspect="1"/>
          </p:cNvPicPr>
          <p:nvPr>
            <p:ph type="pic" sz="quarter" idx="13"/>
          </p:nvPr>
        </p:nvPicPr>
        <p:blipFill>
          <a:blip r:embed="rId2" cstate="print"/>
          <a:srcRect l="7773" r="7773"/>
          <a:stretch>
            <a:fillRect/>
          </a:stretch>
        </p:blipFill>
        <p:spPr/>
      </p:pic>
      <p:sp>
        <p:nvSpPr>
          <p:cNvPr id="7" name="6 - TextBox"/>
          <p:cNvSpPr txBox="1"/>
          <p:nvPr/>
        </p:nvSpPr>
        <p:spPr>
          <a:xfrm>
            <a:off x="7832559" y="3982453"/>
            <a:ext cx="2947736" cy="2246769"/>
          </a:xfrm>
          <a:prstGeom prst="rect">
            <a:avLst/>
          </a:prstGeom>
          <a:noFill/>
        </p:spPr>
        <p:txBody>
          <a:bodyPr wrap="square" rtlCol="0">
            <a:spAutoFit/>
          </a:bodyPr>
          <a:lstStyle/>
          <a:p>
            <a:pPr algn="ctr"/>
            <a:r>
              <a:rPr lang="el-GR" sz="2000" b="1" dirty="0" smtClean="0"/>
              <a:t>Η Πάρνηθα ιδρύθηκε το 1961. Είναι το υψηλότερο από τα βουνά που περικλείουν το λεκανοπέδιο της Αττικής.</a:t>
            </a:r>
            <a:endParaRPr lang="el-GR" sz="2000" dirty="0" smtClean="0"/>
          </a:p>
          <a:p>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a:r>
              <a:rPr lang="el-GR" b="1" dirty="0"/>
              <a:t>Εθνικός </a:t>
            </a:r>
            <a:r>
              <a:rPr lang="el-GR" b="1" dirty="0" smtClean="0"/>
              <a:t>Δρυμός </a:t>
            </a:r>
            <a:r>
              <a:rPr lang="el-GR" b="1" dirty="0"/>
              <a:t>Σουνίου</a:t>
            </a:r>
          </a:p>
        </p:txBody>
      </p:sp>
      <p:pic>
        <p:nvPicPr>
          <p:cNvPr id="8" name="Θέση περιεχομένου 7"/>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4558" y="1468529"/>
            <a:ext cx="10151541" cy="3500513"/>
          </a:xfrm>
          <a:prstGeom prst="rect">
            <a:avLst/>
          </a:prstGeom>
          <a:ln>
            <a:noFill/>
          </a:ln>
          <a:effectLst>
            <a:softEdge rad="112500"/>
          </a:effectLst>
        </p:spPr>
      </p:pic>
      <p:sp>
        <p:nvSpPr>
          <p:cNvPr id="11" name="10 - Ορθογώνιο"/>
          <p:cNvSpPr/>
          <p:nvPr/>
        </p:nvSpPr>
        <p:spPr>
          <a:xfrm>
            <a:off x="2117558" y="5000673"/>
            <a:ext cx="8277726" cy="1323439"/>
          </a:xfrm>
          <a:prstGeom prst="rect">
            <a:avLst/>
          </a:prstGeom>
        </p:spPr>
        <p:txBody>
          <a:bodyPr wrap="square">
            <a:spAutoFit/>
          </a:bodyPr>
          <a:lstStyle/>
          <a:p>
            <a:pPr algn="ctr"/>
            <a:r>
              <a:rPr lang="el-GR" sz="1600" b="1" dirty="0" smtClean="0"/>
              <a:t>Σούνιο</a:t>
            </a:r>
            <a:r>
              <a:rPr lang="el-GR" sz="1600" dirty="0" smtClean="0"/>
              <a:t> ονομάζεται το ακρωτήριο που βρίσκεται στο νοτιότερο άκρο στην εσχατιά του νομού Αττικής. Ιδρύθηκε το 1971 και είναι ο μικρότερος δρυμός της Ελλάδας. Πρόκειται για ένα εντυπωσιακό βάραθρο σχεδόν κυκλικού σχήματος, βάθους 55 μ. και διαμέτρου 120 μ.  Είναι γνωστό για το ιερό του Ποσειδώνα που αποτελεί ένα από τα σημαντικότερα αξιοθέατα και αρχαιολογικούς χώρους της Αττικής.</a:t>
            </a:r>
            <a:endParaRPr lang="el-GR" sz="1600" dirty="0"/>
          </a:p>
        </p:txBody>
      </p:sp>
    </p:spTree>
    <p:extLst>
      <p:ext uri="{BB962C8B-B14F-4D97-AF65-F5344CB8AC3E}">
        <p14:creationId xmlns:p14="http://schemas.microsoft.com/office/powerpoint/2010/main" xmlns="" val="15149611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6160" y="284694"/>
            <a:ext cx="9237784" cy="646331"/>
          </a:xfrm>
          <a:prstGeom prst="rect">
            <a:avLst/>
          </a:prstGeom>
          <a:noFill/>
        </p:spPr>
        <p:txBody>
          <a:bodyPr wrap="square" rtlCol="0">
            <a:spAutoFit/>
          </a:bodyPr>
          <a:lstStyle/>
          <a:p>
            <a:pPr algn="ctr"/>
            <a:r>
              <a:rPr lang="el-GR" sz="3600" b="1" dirty="0" smtClean="0">
                <a:solidFill>
                  <a:schemeClr val="tx2">
                    <a:lumMod val="95000"/>
                    <a:lumOff val="5000"/>
                  </a:schemeClr>
                </a:solidFill>
              </a:rPr>
              <a:t>Εθνικός Δρυμός Οίτης</a:t>
            </a:r>
            <a:endParaRPr lang="el-GR" sz="3600" b="1" dirty="0">
              <a:solidFill>
                <a:schemeClr val="tx2">
                  <a:lumMod val="95000"/>
                  <a:lumOff val="5000"/>
                </a:schemeClr>
              </a:solidFill>
            </a:endParaRPr>
          </a:p>
        </p:txBody>
      </p:sp>
      <p:pic>
        <p:nvPicPr>
          <p:cNvPr id="11266" name="Picture 2" descr="Image result for ÎµÎ¸Î½Î¹ÎºÎ¿Ï Î´ÏÏÎ¼Î¿Ï Î¿Î¹ÏÎ·Ï"/>
          <p:cNvPicPr>
            <a:picLocks noChangeAspect="1" noChangeArrowheads="1"/>
          </p:cNvPicPr>
          <p:nvPr/>
        </p:nvPicPr>
        <p:blipFill>
          <a:blip r:embed="rId3" cstate="print"/>
          <a:srcRect/>
          <a:stretch>
            <a:fillRect/>
          </a:stretch>
        </p:blipFill>
        <p:spPr bwMode="auto">
          <a:xfrm>
            <a:off x="1949118" y="902369"/>
            <a:ext cx="8289758" cy="4319336"/>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661737" y="5368368"/>
            <a:ext cx="10972800" cy="1477328"/>
          </a:xfrm>
          <a:prstGeom prst="rect">
            <a:avLst/>
          </a:prstGeom>
        </p:spPr>
        <p:txBody>
          <a:bodyPr wrap="square">
            <a:spAutoFit/>
          </a:bodyPr>
          <a:lstStyle/>
          <a:p>
            <a:pPr algn="ctr"/>
            <a:r>
              <a:rPr lang="el-GR" dirty="0" smtClean="0">
                <a:solidFill>
                  <a:schemeClr val="tx1">
                    <a:lumMod val="50000"/>
                  </a:schemeClr>
                </a:solidFill>
              </a:rPr>
              <a:t>Ο εθνικός δρυμός Οίτης ιδρύθηκε το 1966 και έχει έκταση 3.010 εκτάρια. Είναι βουνό της Στερεάς Ελλάδας και καταλαμβάνει τμήμα των νομών Φθιώτιδας και </a:t>
            </a:r>
            <a:r>
              <a:rPr lang="el-GR" dirty="0" smtClean="0">
                <a:solidFill>
                  <a:schemeClr val="tx1">
                    <a:lumMod val="50000"/>
                  </a:schemeClr>
                </a:solidFill>
              </a:rPr>
              <a:t>Φωκίδας</a:t>
            </a:r>
            <a:r>
              <a:rPr lang="el-GR" dirty="0" smtClean="0"/>
              <a:t>.</a:t>
            </a:r>
            <a:r>
              <a:rPr lang="el-GR" dirty="0" smtClean="0"/>
              <a:t> </a:t>
            </a:r>
            <a:r>
              <a:rPr lang="el-GR" dirty="0" smtClean="0">
                <a:solidFill>
                  <a:schemeClr val="tx1">
                    <a:lumMod val="50000"/>
                  </a:schemeClr>
                </a:solidFill>
              </a:rPr>
              <a:t>Το μεγαλύτερο τμήμα του δρυμού καλύπτεται από </a:t>
            </a:r>
            <a:r>
              <a:rPr lang="el-GR" dirty="0" err="1" smtClean="0">
                <a:solidFill>
                  <a:schemeClr val="tx1">
                    <a:lumMod val="50000"/>
                  </a:schemeClr>
                </a:solidFill>
              </a:rPr>
              <a:t>ελατοδάση</a:t>
            </a:r>
            <a:r>
              <a:rPr lang="el-GR" dirty="0" smtClean="0">
                <a:solidFill>
                  <a:schemeClr val="tx1">
                    <a:lumMod val="50000"/>
                  </a:schemeClr>
                </a:solidFill>
              </a:rPr>
              <a:t> κεφαλληνιακής </a:t>
            </a:r>
            <a:r>
              <a:rPr lang="el-GR" dirty="0" smtClean="0">
                <a:solidFill>
                  <a:schemeClr val="tx1">
                    <a:lumMod val="50000"/>
                  </a:schemeClr>
                </a:solidFill>
              </a:rPr>
              <a:t>ελάτης, που </a:t>
            </a:r>
            <a:r>
              <a:rPr lang="el-GR" dirty="0" smtClean="0">
                <a:solidFill>
                  <a:schemeClr val="tx1">
                    <a:lumMod val="50000"/>
                  </a:schemeClr>
                </a:solidFill>
              </a:rPr>
              <a:t>διακόπτονται από μικρά ή μεγάλα διάκενα με </a:t>
            </a:r>
            <a:r>
              <a:rPr lang="el-GR" dirty="0" err="1" smtClean="0">
                <a:solidFill>
                  <a:schemeClr val="tx1">
                    <a:lumMod val="50000"/>
                  </a:schemeClr>
                </a:solidFill>
              </a:rPr>
              <a:t>λιβαδική</a:t>
            </a:r>
            <a:r>
              <a:rPr lang="el-GR" dirty="0" smtClean="0">
                <a:solidFill>
                  <a:schemeClr val="tx1">
                    <a:lumMod val="50000"/>
                  </a:schemeClr>
                </a:solidFill>
              </a:rPr>
              <a:t> βλάστηση. </a:t>
            </a:r>
            <a:br>
              <a:rPr lang="el-GR" dirty="0" smtClean="0">
                <a:solidFill>
                  <a:schemeClr val="tx1">
                    <a:lumMod val="50000"/>
                  </a:schemeClr>
                </a:solidFill>
              </a:rPr>
            </a:br>
            <a:endParaRPr lang="el-GR" dirty="0">
              <a:solidFill>
                <a:schemeClr val="tx1">
                  <a:lumMod val="50000"/>
                </a:schemeClr>
              </a:solidFill>
            </a:endParaRPr>
          </a:p>
        </p:txBody>
      </p:sp>
    </p:spTree>
    <p:extLst>
      <p:ext uri="{BB962C8B-B14F-4D97-AF65-F5344CB8AC3E}">
        <p14:creationId xmlns:p14="http://schemas.microsoft.com/office/powerpoint/2010/main" xmlns="" val="19047545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30556" y="1227222"/>
            <a:ext cx="7206989" cy="4860758"/>
          </a:xfrm>
          <a:prstGeom prst="rect">
            <a:avLst/>
          </a:prstGeom>
          <a:ln w="88900" cap="sq" cmpd="thickThin">
            <a:solidFill>
              <a:srgbClr val="000000"/>
            </a:solidFill>
            <a:prstDash val="solid"/>
            <a:miter lim="800000"/>
          </a:ln>
          <a:effectLst>
            <a:innerShdw blurRad="76200">
              <a:srgbClr val="000000"/>
            </a:innerShdw>
          </a:effectLst>
        </p:spPr>
      </p:pic>
      <p:sp>
        <p:nvSpPr>
          <p:cNvPr id="3" name="2 - Ορθογώνιο"/>
          <p:cNvSpPr/>
          <p:nvPr/>
        </p:nvSpPr>
        <p:spPr>
          <a:xfrm>
            <a:off x="1970976" y="272535"/>
            <a:ext cx="8207740" cy="646331"/>
          </a:xfrm>
          <a:prstGeom prst="rect">
            <a:avLst/>
          </a:prstGeom>
        </p:spPr>
        <p:txBody>
          <a:bodyPr wrap="square">
            <a:spAutoFit/>
          </a:bodyPr>
          <a:lstStyle/>
          <a:p>
            <a:pPr algn="ctr"/>
            <a:r>
              <a:rPr lang="el-GR" sz="3600" b="1" dirty="0" smtClean="0">
                <a:solidFill>
                  <a:schemeClr val="tx2">
                    <a:lumMod val="95000"/>
                    <a:lumOff val="5000"/>
                  </a:schemeClr>
                </a:solidFill>
              </a:rPr>
              <a:t>Εθνικός Δρυμός Λευκών Ορέων </a:t>
            </a:r>
          </a:p>
        </p:txBody>
      </p:sp>
      <p:sp>
        <p:nvSpPr>
          <p:cNvPr id="4" name="3 - Ορθογώνιο"/>
          <p:cNvSpPr/>
          <p:nvPr/>
        </p:nvSpPr>
        <p:spPr>
          <a:xfrm>
            <a:off x="509336" y="1559642"/>
            <a:ext cx="3605463" cy="4401205"/>
          </a:xfrm>
          <a:prstGeom prst="rect">
            <a:avLst/>
          </a:prstGeom>
        </p:spPr>
        <p:txBody>
          <a:bodyPr wrap="square">
            <a:spAutoFit/>
          </a:bodyPr>
          <a:lstStyle/>
          <a:p>
            <a:r>
              <a:rPr lang="el-GR" sz="2000" dirty="0" smtClean="0">
                <a:solidFill>
                  <a:schemeClr val="tx1">
                    <a:lumMod val="50000"/>
                  </a:schemeClr>
                </a:solidFill>
              </a:rPr>
              <a:t>Το Φαράγγι της Σαμαριάς βρίσκεται στο νότιο τμήμα του νομού Χανίων της δυτικής Κρήτης και το μεγαλύτερο μέρος του υπάγεται στον δήμο </a:t>
            </a:r>
            <a:r>
              <a:rPr lang="el-GR" sz="2000" dirty="0" smtClean="0">
                <a:solidFill>
                  <a:schemeClr val="tx1">
                    <a:lumMod val="50000"/>
                  </a:schemeClr>
                </a:solidFill>
              </a:rPr>
              <a:t>Σφακιών . Πάνω </a:t>
            </a:r>
            <a:r>
              <a:rPr lang="el-GR" sz="2000" dirty="0" smtClean="0">
                <a:solidFill>
                  <a:schemeClr val="tx1">
                    <a:lumMod val="50000"/>
                  </a:schemeClr>
                </a:solidFill>
              </a:rPr>
              <a:t>από 450 είδη του φυσικού βασιλείου βρίσκονται στην περιοχή του Εθνικού Δρυμού, 70 από αυτά είναι ενδημικά είδη και υποείδη της Κρήτης, όπως ο </a:t>
            </a:r>
            <a:r>
              <a:rPr lang="el-GR" sz="2000" dirty="0" err="1" smtClean="0">
                <a:solidFill>
                  <a:schemeClr val="tx1">
                    <a:lumMod val="50000"/>
                  </a:schemeClr>
                </a:solidFill>
              </a:rPr>
              <a:t>δίκταμος</a:t>
            </a:r>
            <a:r>
              <a:rPr lang="el-GR" sz="2000" dirty="0" smtClean="0">
                <a:solidFill>
                  <a:schemeClr val="tx1">
                    <a:lumMod val="50000"/>
                  </a:schemeClr>
                </a:solidFill>
              </a:rPr>
              <a:t> , ο έβενος , η </a:t>
            </a:r>
            <a:r>
              <a:rPr lang="el-GR" sz="2000" dirty="0" err="1" smtClean="0">
                <a:solidFill>
                  <a:schemeClr val="tx1">
                    <a:lumMod val="50000"/>
                  </a:schemeClr>
                </a:solidFill>
              </a:rPr>
              <a:t>αμπελιτσιά</a:t>
            </a:r>
            <a:r>
              <a:rPr lang="el-GR" sz="2000" dirty="0" smtClean="0">
                <a:solidFill>
                  <a:schemeClr val="tx1">
                    <a:lumMod val="50000"/>
                  </a:schemeClr>
                </a:solidFill>
              </a:rPr>
              <a:t> , και η τραχεία </a:t>
            </a:r>
            <a:r>
              <a:rPr lang="el-GR" sz="2000" dirty="0" err="1" smtClean="0">
                <a:solidFill>
                  <a:schemeClr val="tx1">
                    <a:lumMod val="50000"/>
                  </a:schemeClr>
                </a:solidFill>
              </a:rPr>
              <a:t>πεύκη</a:t>
            </a:r>
            <a:r>
              <a:rPr lang="el-GR" sz="2000" dirty="0" smtClean="0">
                <a:solidFill>
                  <a:schemeClr val="tx1">
                    <a:lumMod val="50000"/>
                  </a:schemeClr>
                </a:solidFill>
              </a:rPr>
              <a:t> η κρητική.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Οικογενειακό άλμπουμ φωτογραφιών 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0895072_TF03488835_TF03488835" id="{375E44F2-E2A2-4764-A803-D15A5886DFF5}" vid="{9E24C391-248D-4E6B-A18D-4A338B85743D}"/>
    </a:ext>
  </a:extLst>
</a:theme>
</file>

<file path=ppt/theme/theme2.xml><?xml version="1.0" encoding="utf-8"?>
<a:theme xmlns:a="http://schemas.openxmlformats.org/drawingml/2006/main" name="Θέμα του Offic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Άλμπουμ οικογενειακών φωτογραφιών (σχεδίαση πράσινου φύλλου φύσης)</Template>
  <TotalTime>261</TotalTime>
  <Words>461</Words>
  <Application>Microsoft Office PowerPoint</Application>
  <PresentationFormat>Προσαρμογή</PresentationFormat>
  <Paragraphs>41</Paragraphs>
  <Slides>13</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Οικογενειακό άλμπουμ φωτογραφιών 16x9</vt:lpstr>
      <vt:lpstr>ΕΘΝΙΚΟΙ ΔΡΥΜΟΙ</vt:lpstr>
      <vt:lpstr>ΤΙ ΕΙΝΑΙ ΕΘΝΙΚΟΣ ΔΡΥΜΟΣ</vt:lpstr>
      <vt:lpstr>Στην Ελλάδα έχουν κηρυχθεί δέκα περιοχές ως Εθνικοί δρυμοί:</vt:lpstr>
      <vt:lpstr>Εθνικός Δρυμός Ολύμπου</vt:lpstr>
      <vt:lpstr> Πρόκειται για το ψηλότερο βουνό της Κεφαλονιάς, αλλά και όλων των Επτανήσων, το οποίο ανακηρύχθηκε Εθνικός Δρυμός το 1962.  </vt:lpstr>
      <vt:lpstr>Εθνικός Δρυμός Πάρνηθας </vt:lpstr>
      <vt:lpstr>Εθνικός Δρυμός Σουνίου</vt:lpstr>
      <vt:lpstr>Διαφάνεια 8</vt:lpstr>
      <vt:lpstr>Διαφάνεια 9</vt:lpstr>
      <vt:lpstr>Εθνικός Δρυμός Πίνδου </vt:lpstr>
      <vt:lpstr>Εθνικός Δρυμός Πρεσπών </vt:lpstr>
      <vt:lpstr>Εθνικός Δρυμός Βίκου Αώου </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ΕΘΝΙΚΟΙ ΔΡΥΜΟΙ</dc:title>
  <dc:creator>User</dc:creator>
  <cp:lastModifiedBy>Student1</cp:lastModifiedBy>
  <cp:revision>34</cp:revision>
  <dcterms:created xsi:type="dcterms:W3CDTF">2018-10-18T18:24:38Z</dcterms:created>
  <dcterms:modified xsi:type="dcterms:W3CDTF">2018-12-07T10:53:14Z</dcterms:modified>
</cp:coreProperties>
</file>