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 id="258" r:id="rId6"/>
    <p:sldId id="265" r:id="rId7"/>
    <p:sldId id="259" r:id="rId8"/>
    <p:sldId id="266" r:id="rId9"/>
    <p:sldId id="260"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C454B6-1633-4EAC-85DE-07C1EDE0361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2EFB34-95E6-4BB4-9715-CF5871A40C9C}" type="datetimeFigureOut">
              <a:rPr lang="el-GR" smtClean="0"/>
              <a:pPr/>
              <a:t>5/6/2015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BC454B6-1633-4EAC-85DE-07C1EDE0361C}"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2EFB34-95E6-4BB4-9715-CF5871A40C9C}" type="datetimeFigureOut">
              <a:rPr lang="el-GR" smtClean="0"/>
              <a:pPr/>
              <a:t>5/6/2015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C454B6-1633-4EAC-85DE-07C1EDE0361C}"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ireus.com/40_1/h-mesogeiakh-ixthuokalliergeia" TargetMode="External"/><Relationship Id="rId2" Type="http://schemas.openxmlformats.org/officeDocument/2006/relationships/hyperlink" Target="http://www.ornithologiki.gr/page_cn.php?aID=737" TargetMode="External"/><Relationship Id="rId1" Type="http://schemas.openxmlformats.org/officeDocument/2006/relationships/slideLayout" Target="../slideLayouts/slideLayout2.xml"/><Relationship Id="rId4" Type="http://schemas.openxmlformats.org/officeDocument/2006/relationships/hyperlink" Target="http://chrispic-ligapola.blogspot.gr/2011/02/blog-post_07.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908" y="1285860"/>
            <a:ext cx="7851648" cy="1828800"/>
          </a:xfrm>
        </p:spPr>
        <p:txBody>
          <a:bodyPr/>
          <a:lstStyle/>
          <a:p>
            <a:r>
              <a:rPr lang="el-GR" dirty="0" smtClean="0"/>
              <a:t>Ιχθυοκαλλιέργειες</a:t>
            </a:r>
            <a:endParaRPr lang="el-GR" dirty="0"/>
          </a:p>
        </p:txBody>
      </p:sp>
      <p:sp>
        <p:nvSpPr>
          <p:cNvPr id="4" name="3 - TextBox"/>
          <p:cNvSpPr txBox="1"/>
          <p:nvPr/>
        </p:nvSpPr>
        <p:spPr>
          <a:xfrm>
            <a:off x="-1000164" y="5000636"/>
            <a:ext cx="5072098" cy="1631216"/>
          </a:xfrm>
          <a:prstGeom prst="rect">
            <a:avLst/>
          </a:prstGeom>
          <a:noFill/>
        </p:spPr>
        <p:txBody>
          <a:bodyPr wrap="square" rtlCol="0">
            <a:spAutoFit/>
          </a:bodyPr>
          <a:lstStyle/>
          <a:p>
            <a:pPr algn="ctr"/>
            <a:r>
              <a:rPr lang="el-GR" sz="2000" dirty="0" err="1" smtClean="0"/>
              <a:t>Παγιάντζα</a:t>
            </a:r>
            <a:r>
              <a:rPr lang="el-GR" sz="2000" dirty="0" smtClean="0"/>
              <a:t> </a:t>
            </a:r>
            <a:r>
              <a:rPr lang="el-GR" sz="2000" dirty="0" err="1" smtClean="0"/>
              <a:t>Ρένια</a:t>
            </a:r>
            <a:endParaRPr lang="el-GR" sz="2000" dirty="0" smtClean="0"/>
          </a:p>
          <a:p>
            <a:pPr algn="ctr"/>
            <a:r>
              <a:rPr lang="el-GR" sz="2000" dirty="0" err="1" smtClean="0"/>
              <a:t>Ντουγκάροβα</a:t>
            </a:r>
            <a:r>
              <a:rPr lang="el-GR" sz="2000" dirty="0" smtClean="0"/>
              <a:t>  Αθηνά</a:t>
            </a:r>
          </a:p>
          <a:p>
            <a:pPr algn="ctr"/>
            <a:r>
              <a:rPr lang="el-GR" sz="2000" dirty="0" err="1" smtClean="0"/>
              <a:t>Παπαθανασίου</a:t>
            </a:r>
            <a:r>
              <a:rPr lang="el-GR" sz="2000" dirty="0" smtClean="0"/>
              <a:t> Αναστασία</a:t>
            </a:r>
          </a:p>
          <a:p>
            <a:pPr algn="ctr"/>
            <a:r>
              <a:rPr lang="el-GR" sz="2000" dirty="0" smtClean="0"/>
              <a:t>Σταυρόπουλος Χρήστος</a:t>
            </a:r>
          </a:p>
          <a:p>
            <a:pPr algn="ctr"/>
            <a:r>
              <a:rPr lang="el-GR" sz="2000" dirty="0" smtClean="0"/>
              <a:t>Μενελάου Νικόλας</a:t>
            </a:r>
            <a:endParaRPr lang="el-GR" sz="2000" dirty="0"/>
          </a:p>
        </p:txBody>
      </p:sp>
      <p:pic>
        <p:nvPicPr>
          <p:cNvPr id="5" name="4 - Εικόνα" descr="Ixthyotrofeio.jpg"/>
          <p:cNvPicPr>
            <a:picLocks noChangeAspect="1"/>
          </p:cNvPicPr>
          <p:nvPr/>
        </p:nvPicPr>
        <p:blipFill>
          <a:blip r:embed="rId2" cstate="print"/>
          <a:stretch>
            <a:fillRect/>
          </a:stretch>
        </p:blipFill>
        <p:spPr>
          <a:xfrm>
            <a:off x="5000628" y="3857628"/>
            <a:ext cx="3993041" cy="28575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a:t>
            </a:r>
            <a:endParaRPr lang="el-GR" dirty="0"/>
          </a:p>
        </p:txBody>
      </p:sp>
      <p:sp>
        <p:nvSpPr>
          <p:cNvPr id="3" name="2 - Θέση περιεχομένου"/>
          <p:cNvSpPr>
            <a:spLocks noGrp="1"/>
          </p:cNvSpPr>
          <p:nvPr>
            <p:ph idx="1"/>
          </p:nvPr>
        </p:nvSpPr>
        <p:spPr/>
        <p:txBody>
          <a:bodyPr/>
          <a:lstStyle/>
          <a:p>
            <a:r>
              <a:rPr lang="en-US" dirty="0" smtClean="0">
                <a:hlinkClick r:id="rId2"/>
              </a:rPr>
              <a:t>http://www.ornithologiki.gr/page_cn.php?aID=737</a:t>
            </a:r>
            <a:r>
              <a:rPr lang="el-GR" dirty="0" smtClean="0"/>
              <a:t> </a:t>
            </a:r>
          </a:p>
          <a:p>
            <a:r>
              <a:rPr lang="en-US" dirty="0" smtClean="0">
                <a:hlinkClick r:id="rId3"/>
              </a:rPr>
              <a:t>http://www.nireus.com/40_1/h-mesogeiakh-ixthuokalliergeia</a:t>
            </a:r>
            <a:r>
              <a:rPr lang="el-GR" dirty="0" smtClean="0"/>
              <a:t> </a:t>
            </a:r>
          </a:p>
          <a:p>
            <a:r>
              <a:rPr lang="en-US" dirty="0" smtClean="0">
                <a:hlinkClick r:id="rId4"/>
              </a:rPr>
              <a:t>http://chrispic-ligapola.blogspot.gr/2011/02/blog-post_07.html</a:t>
            </a:r>
            <a:r>
              <a:rPr lang="el-GR" dirty="0" smtClean="0"/>
              <a:t>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sz="4800" dirty="0" smtClean="0">
                <a:latin typeface="Arial" pitchFamily="34" charset="0"/>
                <a:cs typeface="Arial" pitchFamily="34" charset="0"/>
              </a:rPr>
              <a:t>Περιεχόμενα</a:t>
            </a:r>
            <a:endParaRPr lang="el-GR" sz="4800" dirty="0">
              <a:latin typeface="Arial" pitchFamily="34" charset="0"/>
              <a:cs typeface="Arial" pitchFamily="34" charset="0"/>
            </a:endParaRPr>
          </a:p>
        </p:txBody>
      </p:sp>
      <p:sp>
        <p:nvSpPr>
          <p:cNvPr id="3" name="2 - Θέση περιεχομένου"/>
          <p:cNvSpPr>
            <a:spLocks noGrp="1"/>
          </p:cNvSpPr>
          <p:nvPr>
            <p:ph idx="1"/>
          </p:nvPr>
        </p:nvSpPr>
        <p:spPr/>
        <p:txBody>
          <a:bodyPr/>
          <a:lstStyle/>
          <a:p>
            <a:r>
              <a:rPr lang="el-GR" dirty="0" smtClean="0"/>
              <a:t>Ιχθυοκαλλιέργεια στην Ελλάδα</a:t>
            </a:r>
          </a:p>
          <a:p>
            <a:r>
              <a:rPr lang="el-GR" dirty="0" smtClean="0"/>
              <a:t>Η Μεσογειακή Ιχθυοκαλλιέργεια</a:t>
            </a:r>
          </a:p>
          <a:p>
            <a:r>
              <a:rPr lang="el-GR" dirty="0" smtClean="0"/>
              <a:t>Σήμερα</a:t>
            </a:r>
          </a:p>
          <a:p>
            <a:r>
              <a:rPr lang="el-GR" dirty="0" smtClean="0"/>
              <a:t>Παραγωγή Ιχθυοκαλλιέργειας </a:t>
            </a:r>
          </a:p>
          <a:p>
            <a:r>
              <a:rPr lang="el-GR" sz="2800" dirty="0" smtClean="0"/>
              <a:t>Προβλήματα που αντιμετωπίζει η ιχθυοκαλλιέργεια στην Ελλάδα.</a:t>
            </a:r>
          </a:p>
          <a:p>
            <a:r>
              <a:rPr lang="el-GR" sz="2800" dirty="0" smtClean="0"/>
              <a:t>Κορμοράνος</a:t>
            </a: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714356"/>
            <a:ext cx="8229600" cy="1071570"/>
          </a:xfrm>
        </p:spPr>
        <p:txBody>
          <a:bodyPr>
            <a:noAutofit/>
          </a:bodyPr>
          <a:lstStyle/>
          <a:p>
            <a:r>
              <a:rPr lang="el-GR" sz="4000" dirty="0" smtClean="0">
                <a:latin typeface="Arial" pitchFamily="34" charset="0"/>
                <a:cs typeface="Arial" pitchFamily="34" charset="0"/>
              </a:rPr>
              <a:t>Ιχθυοκαλλιέργεια στην Ελλάδα</a:t>
            </a:r>
            <a:endParaRPr lang="el-GR" sz="4000"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r>
              <a:rPr lang="el-GR" sz="1800" dirty="0" smtClean="0">
                <a:latin typeface="Arial" pitchFamily="34" charset="0"/>
                <a:cs typeface="Arial" pitchFamily="34" charset="0"/>
              </a:rPr>
              <a:t>Η εκτροφή ψαριών σε γλυκά νερά στην Ελλάδα, ξεκίνησε στις αρχές της δεκαετίας του 60, με την εκτροφή της πέστροφας, ιδρύοντας τον πρώτο  κρατικό ιχθυογεννητικό σταθμό, στις πηγές του ποταμού Λούρου, κοντά στα Ιωάννινα.</a:t>
            </a:r>
          </a:p>
          <a:p>
            <a:r>
              <a:rPr lang="el-GR" sz="1800" dirty="0" smtClean="0">
                <a:latin typeface="Arial" pitchFamily="34" charset="0"/>
                <a:cs typeface="Arial" pitchFamily="34" charset="0"/>
              </a:rPr>
              <a:t>Στις εγκαταστάσεις αυτές καταβάλλεται συστηματική και μεθοδική προσπάθεια για τον εφοδιασμό και εκτροφή γόνου και στη συνέχεια διατήρηση ανάπτυξη και πολλαπλασιασμό συγκεκριμένων ειδών ψαριών, μεγάλης τροφικής και </a:t>
            </a:r>
            <a:r>
              <a:rPr lang="el-GR" sz="1800" dirty="0" err="1" smtClean="0">
                <a:latin typeface="Arial" pitchFamily="34" charset="0"/>
                <a:cs typeface="Arial" pitchFamily="34" charset="0"/>
              </a:rPr>
              <a:t>κατ΄</a:t>
            </a:r>
            <a:r>
              <a:rPr lang="el-GR" sz="1800" dirty="0" smtClean="0">
                <a:latin typeface="Arial" pitchFamily="34" charset="0"/>
                <a:cs typeface="Arial" pitchFamily="34" charset="0"/>
              </a:rPr>
              <a:t> επέκταση οικονομικής αξίας. Συνηθέστερα είδη ψαριών ελληνικών ιχθυοτροφείων είναι τσιπούρες, λαβράκια, κέφαλοι, χέλια, πέστροφες, κυπρίνοι, γλώσσες κ.ά.</a:t>
            </a:r>
          </a:p>
          <a:p>
            <a:r>
              <a:rPr lang="el-GR" sz="1800" dirty="0" smtClean="0">
                <a:latin typeface="Arial" pitchFamily="34" charset="0"/>
                <a:cs typeface="Arial" pitchFamily="34" charset="0"/>
              </a:rPr>
              <a:t>Στη συνέχεια αυτή η δραστηριότητα επεκτάθηκε σε ολόκληρη την περιοχή της Ηπείρου, της Μακεδονίας, καθώς και σε άλλες περιοχές της χώρας, κυρίως στην Στερεά Ελλάδα και την Πελοπόννησο.</a:t>
            </a:r>
          </a:p>
          <a:p>
            <a:pPr>
              <a:buNone/>
            </a:pPr>
            <a:r>
              <a:rPr lang="el-GR" sz="1600" dirty="0" smtClean="0"/>
              <a:t> </a:t>
            </a:r>
          </a:p>
          <a:p>
            <a:endParaRPr lang="el-GR" sz="1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fontAlgn="base"/>
            <a:r>
              <a:rPr lang="el-GR" sz="4000" dirty="0" smtClean="0">
                <a:latin typeface="Arial" pitchFamily="34" charset="0"/>
                <a:cs typeface="Arial" pitchFamily="34" charset="0"/>
              </a:rPr>
              <a:t>Η Μεσογειακή Ιχθυοκαλλιέργεια</a:t>
            </a:r>
            <a:endParaRPr lang="el-GR" sz="4000"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Στη περιοχή της Μεσογείου η έναρξη της υδατοκαλλιέργειας ανιχνεύεται στην Αρχαία Αίγυπτο.  Οι </a:t>
            </a:r>
            <a:r>
              <a:rPr lang="el-GR" sz="2000" dirty="0" err="1" smtClean="0">
                <a:latin typeface="Arial" pitchFamily="34" charset="0"/>
                <a:cs typeface="Arial" pitchFamily="34" charset="0"/>
              </a:rPr>
              <a:t>Ετρούσκοι</a:t>
            </a:r>
            <a:r>
              <a:rPr lang="el-GR" sz="2000" dirty="0" smtClean="0">
                <a:latin typeface="Arial" pitchFamily="34" charset="0"/>
                <a:cs typeface="Arial" pitchFamily="34" charset="0"/>
              </a:rPr>
              <a:t> στην Ιταλία είχαν θαλάσσια ιχθυοτροφεία τον 6ο αι. </a:t>
            </a:r>
            <a:r>
              <a:rPr lang="el-GR" sz="2000" dirty="0" err="1" smtClean="0">
                <a:latin typeface="Arial" pitchFamily="34" charset="0"/>
                <a:cs typeface="Arial" pitchFamily="34" charset="0"/>
              </a:rPr>
              <a:t>π.Χ.</a:t>
            </a:r>
            <a:r>
              <a:rPr lang="el-GR" sz="2000" dirty="0" smtClean="0">
                <a:latin typeface="Arial" pitchFamily="34" charset="0"/>
                <a:cs typeface="Arial" pitchFamily="34" charset="0"/>
              </a:rPr>
              <a:t>, ενώ οι Έλληνες καλλιεργούσαν οστρακοειδή το 5ο αι. </a:t>
            </a:r>
            <a:r>
              <a:rPr lang="el-GR" sz="2000" dirty="0" err="1" smtClean="0">
                <a:latin typeface="Arial" pitchFamily="34" charset="0"/>
                <a:cs typeface="Arial" pitchFamily="34" charset="0"/>
              </a:rPr>
              <a:t>π.Χ.</a:t>
            </a:r>
            <a:r>
              <a:rPr lang="el-GR" sz="2000" dirty="0" smtClean="0">
                <a:latin typeface="Arial" pitchFamily="34" charset="0"/>
                <a:cs typeface="Arial" pitchFamily="34" charset="0"/>
              </a:rPr>
              <a:t>  Οι Ρωμαίοι εκτρέφανε θαλασσινά ψάρια, κυρίως λαβράκι και τσιπούρα. </a:t>
            </a:r>
          </a:p>
          <a:p>
            <a:endParaRPr lang="el-GR" sz="2000" dirty="0" smtClean="0">
              <a:latin typeface="Arial" pitchFamily="34" charset="0"/>
              <a:cs typeface="Arial" pitchFamily="34" charset="0"/>
            </a:endParaRPr>
          </a:p>
          <a:p>
            <a:r>
              <a:rPr lang="el-GR" sz="2000" dirty="0" smtClean="0">
                <a:latin typeface="Arial" pitchFamily="34" charset="0"/>
                <a:cs typeface="Arial" pitchFamily="34" charset="0"/>
              </a:rPr>
              <a:t>Η ετήσια παραγωγή στην Ελλάδα ανέρχεται συνολικά σε περίπου 3.000 τόνους, όταν στην Ευρώπη γενικώς, η παραγωγή της πέστροφας, σε ετήσια βάση, ανέρχεται στους 220.000 τόνους, με πρωτοπόρους τη Γαλλία, τη Δανία, τη Γερμανία, την Ιταλία, καθώς και την Ισπανία.</a:t>
            </a:r>
            <a:endParaRPr lang="el-GR"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dirty="0" smtClean="0">
                <a:latin typeface="Arial" pitchFamily="34" charset="0"/>
                <a:cs typeface="Arial" pitchFamily="34" charset="0"/>
              </a:rPr>
              <a:t>Σήμερα… </a:t>
            </a:r>
            <a:endParaRPr lang="el-GR" sz="4000" dirty="0">
              <a:latin typeface="Arial" pitchFamily="34" charset="0"/>
              <a:cs typeface="Arial" pitchFamily="34" charset="0"/>
            </a:endParaRPr>
          </a:p>
        </p:txBody>
      </p:sp>
      <p:sp>
        <p:nvSpPr>
          <p:cNvPr id="3" name="2 - Θέση περιεχομένου"/>
          <p:cNvSpPr>
            <a:spLocks noGrp="1"/>
          </p:cNvSpPr>
          <p:nvPr>
            <p:ph idx="1"/>
          </p:nvPr>
        </p:nvSpPr>
        <p:spPr/>
        <p:txBody>
          <a:bodyPr/>
          <a:lstStyle/>
          <a:p>
            <a:pPr>
              <a:buNone/>
            </a:pPr>
            <a:endParaRPr lang="el-GR" sz="2000" dirty="0" smtClean="0">
              <a:latin typeface="Arial" pitchFamily="34" charset="0"/>
              <a:cs typeface="Arial" pitchFamily="34" charset="0"/>
            </a:endParaRPr>
          </a:p>
          <a:p>
            <a:r>
              <a:rPr lang="el-GR" sz="2000" dirty="0" smtClean="0">
                <a:latin typeface="Arial" pitchFamily="34" charset="0"/>
                <a:cs typeface="Arial" pitchFamily="34" charset="0"/>
              </a:rPr>
              <a:t>Σήμερα στην Ελλάδα λειτουργούν περίπου 100 μονάδες εκτροφής πέστροφας, κατανεμημένες κυρίως στις περιοχές της Ηπείρου και της Μακεδονίας, χρησιμοποιώντας τα νερά των ποταμών Λούρο και Βοϊδομάτη, καθώς και άλλων μικρότερων ποταμιών, ακόμα και φυσικών πηγών ή γεωτρήσεων, για την λειτουργία αυτών των μονάδων.</a:t>
            </a:r>
          </a:p>
          <a:p>
            <a:pPr>
              <a:buNone/>
            </a:pPr>
            <a:r>
              <a:rPr lang="el-GR" sz="1600" dirty="0" smtClean="0">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00042"/>
            <a:ext cx="8229600" cy="1143000"/>
          </a:xfrm>
        </p:spPr>
        <p:txBody>
          <a:bodyPr>
            <a:normAutofit/>
          </a:bodyPr>
          <a:lstStyle/>
          <a:p>
            <a:r>
              <a:rPr lang="el-GR" sz="4000" dirty="0" smtClean="0">
                <a:latin typeface="Arial" pitchFamily="34" charset="0"/>
                <a:cs typeface="Arial" pitchFamily="34" charset="0"/>
              </a:rPr>
              <a:t>Παραγωγή Ιχθυοκαλλιέργειας </a:t>
            </a:r>
            <a:endParaRPr lang="el-GR" sz="4000" dirty="0">
              <a:latin typeface="Arial" pitchFamily="34" charset="0"/>
              <a:cs typeface="Arial" pitchFamily="34" charset="0"/>
            </a:endParaRPr>
          </a:p>
        </p:txBody>
      </p:sp>
      <p:sp>
        <p:nvSpPr>
          <p:cNvPr id="5" name="4 - TextBox"/>
          <p:cNvSpPr txBox="1"/>
          <p:nvPr/>
        </p:nvSpPr>
        <p:spPr>
          <a:xfrm>
            <a:off x="6072198" y="2143116"/>
            <a:ext cx="2357454" cy="4247317"/>
          </a:xfrm>
          <a:prstGeom prst="rect">
            <a:avLst/>
          </a:prstGeom>
          <a:noFill/>
        </p:spPr>
        <p:txBody>
          <a:bodyPr wrap="square" rtlCol="0">
            <a:spAutoFit/>
          </a:bodyPr>
          <a:lstStyle/>
          <a:p>
            <a:r>
              <a:rPr lang="el-GR" dirty="0" smtClean="0">
                <a:latin typeface="Arial" pitchFamily="34" charset="0"/>
                <a:cs typeface="Arial" pitchFamily="34" charset="0"/>
              </a:rPr>
              <a:t>Η Ελλάδα είναι η βασική χώρα παραγωγός μεσογειακών ψαριών και διατηρεί μερίδιο περίπου στο </a:t>
            </a:r>
          </a:p>
          <a:p>
            <a:r>
              <a:rPr lang="el-GR" dirty="0" smtClean="0">
                <a:latin typeface="Arial" pitchFamily="34" charset="0"/>
                <a:cs typeface="Arial" pitchFamily="34" charset="0"/>
              </a:rPr>
              <a:t>40% της παγκόσμιας παραγωγής.  Το 30% περίπου της παραγωγής λαμβάνει χώρα στη Τουρκία, ενώ η παραγωγή του υπόλοιπου 30% σε άλλες μεσογειακές χώρες.</a:t>
            </a:r>
            <a:endParaRPr lang="el-GR" dirty="0">
              <a:latin typeface="Arial" pitchFamily="34" charset="0"/>
              <a:cs typeface="Arial" pitchFamily="34" charset="0"/>
            </a:endParaRPr>
          </a:p>
        </p:txBody>
      </p:sp>
      <p:pic>
        <p:nvPicPr>
          <p:cNvPr id="7" name="6 - Θέση περιεχομένου" descr="ekseliksi_pagosmias_paragogis.jpg"/>
          <p:cNvPicPr>
            <a:picLocks noGrp="1" noChangeAspect="1"/>
          </p:cNvPicPr>
          <p:nvPr>
            <p:ph idx="1"/>
          </p:nvPr>
        </p:nvPicPr>
        <p:blipFill>
          <a:blip r:embed="rId2" cstate="print"/>
          <a:stretch>
            <a:fillRect/>
          </a:stretch>
        </p:blipFill>
        <p:spPr>
          <a:xfrm>
            <a:off x="285720" y="2071678"/>
            <a:ext cx="5692208" cy="410368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500042"/>
            <a:ext cx="8229600" cy="1143000"/>
          </a:xfrm>
        </p:spPr>
        <p:txBody>
          <a:bodyPr>
            <a:noAutofit/>
          </a:bodyPr>
          <a:lstStyle/>
          <a:p>
            <a:r>
              <a:rPr lang="el-GR" sz="3600" dirty="0" smtClean="0">
                <a:latin typeface="Arial" pitchFamily="34" charset="0"/>
                <a:cs typeface="Arial" pitchFamily="34" charset="0"/>
              </a:rPr>
              <a:t>Προβλήματα που αντιμετωπίζει η ιχθυοκαλλιέργεια στην Ελλάδα.</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a:xfrm>
            <a:off x="0" y="1714488"/>
            <a:ext cx="8229600" cy="4389120"/>
          </a:xfrm>
        </p:spPr>
        <p:txBody>
          <a:bodyPr>
            <a:normAutofit/>
          </a:bodyPr>
          <a:lstStyle/>
          <a:p>
            <a:r>
              <a:rPr lang="el-GR" sz="1600" dirty="0" smtClean="0">
                <a:latin typeface="Arial" pitchFamily="34" charset="0"/>
                <a:cs typeface="Arial" pitchFamily="34" charset="0"/>
              </a:rPr>
              <a:t>Το πιο κοινό πρόβλημα της αλιείας είναι η παράνομη αλιεία και η </a:t>
            </a:r>
            <a:r>
              <a:rPr lang="el-GR" sz="1600" dirty="0" err="1" smtClean="0">
                <a:latin typeface="Arial" pitchFamily="34" charset="0"/>
                <a:cs typeface="Arial" pitchFamily="34" charset="0"/>
              </a:rPr>
              <a:t>υπεραλίευση</a:t>
            </a:r>
            <a:r>
              <a:rPr lang="el-GR" sz="1600" dirty="0" smtClean="0">
                <a:latin typeface="Arial" pitchFamily="34" charset="0"/>
                <a:cs typeface="Arial" pitchFamily="34" charset="0"/>
              </a:rPr>
              <a:t>, η οποία δεν μπορεί πάντα να είναι επιτυχώς ελεγχόμενη ή </a:t>
            </a:r>
            <a:r>
              <a:rPr lang="el-GR" sz="1600" dirty="0" err="1" smtClean="0">
                <a:latin typeface="Arial" pitchFamily="34" charset="0"/>
                <a:cs typeface="Arial" pitchFamily="34" charset="0"/>
              </a:rPr>
              <a:t>διαχειρίσιμη</a:t>
            </a:r>
            <a:r>
              <a:rPr lang="el-GR" sz="1600" dirty="0" smtClean="0">
                <a:latin typeface="Arial" pitchFamily="34" charset="0"/>
                <a:cs typeface="Arial" pitchFamily="34" charset="0"/>
              </a:rPr>
              <a:t> από τις αρμόδιες αρχές και τις ομάδες ενδιαφερομένων.</a:t>
            </a:r>
          </a:p>
          <a:p>
            <a:r>
              <a:rPr lang="el-GR" sz="1600" dirty="0" smtClean="0">
                <a:latin typeface="Arial" pitchFamily="34" charset="0"/>
                <a:cs typeface="Arial" pitchFamily="34" charset="0"/>
              </a:rPr>
              <a:t> Οι πιο σοβαρές απειλές για τα ψάρια στη Μεσόγειο είναι:</a:t>
            </a:r>
          </a:p>
          <a:p>
            <a:r>
              <a:rPr lang="el-GR" sz="1600" dirty="0" smtClean="0">
                <a:latin typeface="Arial" pitchFamily="34" charset="0"/>
                <a:cs typeface="Arial" pitchFamily="34" charset="0"/>
              </a:rPr>
              <a:t>α) η κατευθυνόμενη αλιεία,</a:t>
            </a:r>
          </a:p>
          <a:p>
            <a:r>
              <a:rPr lang="el-GR" sz="1600" dirty="0" smtClean="0">
                <a:latin typeface="Arial" pitchFamily="34" charset="0"/>
                <a:cs typeface="Arial" pitchFamily="34" charset="0"/>
              </a:rPr>
              <a:t>β) τα παράπλευρα αλιεύματα</a:t>
            </a:r>
          </a:p>
          <a:p>
            <a:r>
              <a:rPr lang="el-GR" sz="1600" dirty="0" smtClean="0">
                <a:latin typeface="Arial" pitchFamily="34" charset="0"/>
                <a:cs typeface="Arial" pitchFamily="34" charset="0"/>
              </a:rPr>
              <a:t>γ) τα ξένα είδη/εισβολείς,</a:t>
            </a:r>
          </a:p>
          <a:p>
            <a:r>
              <a:rPr lang="el-GR" sz="1600" dirty="0" smtClean="0">
                <a:latin typeface="Arial" pitchFamily="34" charset="0"/>
                <a:cs typeface="Arial" pitchFamily="34" charset="0"/>
              </a:rPr>
              <a:t>δ) η ρύπανση, η απώλεια ενδιαιτημάτων και οι οχληρές ανθρώπινες δραστηριότητες.</a:t>
            </a:r>
          </a:p>
          <a:p>
            <a:pPr>
              <a:buNone/>
            </a:pPr>
            <a:r>
              <a:rPr lang="el-GR" dirty="0" smtClean="0"/>
              <a:t/>
            </a:r>
            <a:br>
              <a:rPr lang="el-GR" dirty="0" smtClean="0"/>
            </a:br>
            <a:endParaRPr lang="el-GR" dirty="0"/>
          </a:p>
        </p:txBody>
      </p:sp>
      <p:pic>
        <p:nvPicPr>
          <p:cNvPr id="4" name="3 - Εικόνα" descr="Mod5.2.jpg"/>
          <p:cNvPicPr>
            <a:picLocks noChangeAspect="1"/>
          </p:cNvPicPr>
          <p:nvPr/>
        </p:nvPicPr>
        <p:blipFill>
          <a:blip r:embed="rId2" cstate="print"/>
          <a:stretch>
            <a:fillRect/>
          </a:stretch>
        </p:blipFill>
        <p:spPr>
          <a:xfrm>
            <a:off x="6815135" y="4000504"/>
            <a:ext cx="2328865" cy="27257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box(in)">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500174"/>
            <a:ext cx="8229600" cy="4389120"/>
          </a:xfrm>
        </p:spPr>
        <p:txBody>
          <a:bodyPr>
            <a:normAutofit/>
          </a:bodyPr>
          <a:lstStyle/>
          <a:p>
            <a:r>
              <a:rPr lang="el-GR" sz="1900" dirty="0" err="1" smtClean="0">
                <a:latin typeface="Arial" pitchFamily="34" charset="0"/>
                <a:cs typeface="Arial" pitchFamily="34" charset="0"/>
              </a:rPr>
              <a:t>Επίσης,η</a:t>
            </a:r>
            <a:r>
              <a:rPr lang="el-GR" sz="1900" dirty="0" smtClean="0">
                <a:latin typeface="Arial" pitchFamily="34" charset="0"/>
                <a:cs typeface="Arial" pitchFamily="34" charset="0"/>
              </a:rPr>
              <a:t> </a:t>
            </a:r>
            <a:r>
              <a:rPr lang="el-GR" sz="1900" dirty="0" err="1" smtClean="0">
                <a:latin typeface="Arial" pitchFamily="34" charset="0"/>
                <a:cs typeface="Arial" pitchFamily="34" charset="0"/>
              </a:rPr>
              <a:t>πεστροφοκαλιέργεια</a:t>
            </a:r>
            <a:r>
              <a:rPr lang="el-GR" sz="1900" dirty="0" smtClean="0">
                <a:latin typeface="Arial" pitchFamily="34" charset="0"/>
                <a:cs typeface="Arial" pitchFamily="34" charset="0"/>
              </a:rPr>
              <a:t>, είναι κυρίως οι ασθένειες όπως, η </a:t>
            </a:r>
            <a:r>
              <a:rPr lang="el-GR" sz="1900" dirty="0" err="1" smtClean="0">
                <a:latin typeface="Arial" pitchFamily="34" charset="0"/>
                <a:cs typeface="Arial" pitchFamily="34" charset="0"/>
              </a:rPr>
              <a:t>ιχθυοσποριδίαση</a:t>
            </a:r>
            <a:r>
              <a:rPr lang="el-GR" sz="1900" dirty="0" smtClean="0">
                <a:latin typeface="Arial" pitchFamily="34" charset="0"/>
                <a:cs typeface="Arial" pitchFamily="34" charset="0"/>
              </a:rPr>
              <a:t>, η </a:t>
            </a:r>
            <a:r>
              <a:rPr lang="el-GR" sz="1900" dirty="0" err="1" smtClean="0">
                <a:latin typeface="Arial" pitchFamily="34" charset="0"/>
                <a:cs typeface="Arial" pitchFamily="34" charset="0"/>
              </a:rPr>
              <a:t>ερυθροστοματίτιδα</a:t>
            </a:r>
            <a:r>
              <a:rPr lang="el-GR" sz="1900" dirty="0" smtClean="0">
                <a:latin typeface="Arial" pitchFamily="34" charset="0"/>
                <a:cs typeface="Arial" pitchFamily="34" charset="0"/>
              </a:rPr>
              <a:t>, η νόσος των βραγχίων, ο </a:t>
            </a:r>
            <a:r>
              <a:rPr lang="el-GR" sz="1900" dirty="0" err="1" smtClean="0">
                <a:latin typeface="Arial" pitchFamily="34" charset="0"/>
                <a:cs typeface="Arial" pitchFamily="34" charset="0"/>
              </a:rPr>
              <a:t>λακτοκοκκικός</a:t>
            </a:r>
            <a:r>
              <a:rPr lang="el-GR" sz="1900" dirty="0" smtClean="0">
                <a:latin typeface="Arial" pitchFamily="34" charset="0"/>
                <a:cs typeface="Arial" pitchFamily="34" charset="0"/>
              </a:rPr>
              <a:t> εξόφθαλμος της πέστροφας, η Φυσαλιδώδης νόσος, ή νόσος των αερίων, </a:t>
            </a:r>
            <a:r>
              <a:rPr lang="el-GR" sz="1900" dirty="0" err="1" smtClean="0">
                <a:latin typeface="Arial" pitchFamily="34" charset="0"/>
                <a:cs typeface="Arial" pitchFamily="34" charset="0"/>
              </a:rPr>
              <a:t>κ.λ.π</a:t>
            </a:r>
            <a:r>
              <a:rPr lang="el-GR" sz="1900" dirty="0" smtClean="0">
                <a:latin typeface="Arial" pitchFamily="34" charset="0"/>
                <a:cs typeface="Arial" pitchFamily="34" charset="0"/>
              </a:rPr>
              <a:t>.</a:t>
            </a:r>
            <a:br>
              <a:rPr lang="el-GR" sz="1900" dirty="0" smtClean="0">
                <a:latin typeface="Arial" pitchFamily="34" charset="0"/>
                <a:cs typeface="Arial" pitchFamily="34" charset="0"/>
              </a:rPr>
            </a:br>
            <a:endParaRPr lang="el-GR" sz="1900" dirty="0" smtClean="0">
              <a:latin typeface="Arial" pitchFamily="34" charset="0"/>
              <a:cs typeface="Arial" pitchFamily="34" charset="0"/>
            </a:endParaRPr>
          </a:p>
          <a:p>
            <a:r>
              <a:rPr lang="el-GR" sz="1900" dirty="0" smtClean="0">
                <a:latin typeface="Arial" pitchFamily="34" charset="0"/>
                <a:cs typeface="Arial" pitchFamily="34" charset="0"/>
              </a:rPr>
              <a:t>Άλλα προβλήματα που αντιμετωπίζει ο κλάδος αυτός, είναι η εναρμόνισή του με τις ισχύουσες επιταγές της Ευρωπαϊκής Ένωσης, σχετικά με την υποχρεωτική δήλωση εμφάνισης ασθενειών και περιορισμός της διασποράς τους σε κοινοτικό έδαφος.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Arial" pitchFamily="34" charset="0"/>
                <a:cs typeface="Arial" pitchFamily="34" charset="0"/>
              </a:rPr>
              <a:t>Ξέρατε ότι η ιχθυοκαλλιέργεια </a:t>
            </a:r>
            <a:r>
              <a:rPr lang="el-GR" sz="3600" dirty="0" err="1" smtClean="0">
                <a:latin typeface="Arial" pitchFamily="34" charset="0"/>
                <a:cs typeface="Arial" pitchFamily="34" charset="0"/>
              </a:rPr>
              <a:t>κινδυνέυει</a:t>
            </a:r>
            <a:r>
              <a:rPr lang="el-GR" sz="3600" dirty="0" smtClean="0">
                <a:latin typeface="Arial" pitchFamily="34" charset="0"/>
                <a:cs typeface="Arial" pitchFamily="34" charset="0"/>
              </a:rPr>
              <a:t> από τον κορμοράνο;</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r>
              <a:rPr lang="el-GR" sz="2000" dirty="0" smtClean="0">
                <a:latin typeface="Arial" pitchFamily="34" charset="0"/>
                <a:cs typeface="Arial" pitchFamily="34" charset="0"/>
              </a:rPr>
              <a:t>Ο Κορμοράνος (ή </a:t>
            </a:r>
            <a:r>
              <a:rPr lang="el-GR" sz="2000" dirty="0" err="1" smtClean="0">
                <a:latin typeface="Arial" pitchFamily="34" charset="0"/>
                <a:cs typeface="Arial" pitchFamily="34" charset="0"/>
              </a:rPr>
              <a:t>αλλιως</a:t>
            </a:r>
            <a:r>
              <a:rPr lang="el-GR" sz="2000" dirty="0" smtClean="0">
                <a:latin typeface="Arial" pitchFamily="34" charset="0"/>
                <a:cs typeface="Arial" pitchFamily="34" charset="0"/>
              </a:rPr>
              <a:t> </a:t>
            </a:r>
            <a:r>
              <a:rPr lang="el-GR" sz="2000" i="1" dirty="0" err="1" smtClean="0">
                <a:latin typeface="Arial" pitchFamily="34" charset="0"/>
                <a:cs typeface="Arial" pitchFamily="34" charset="0"/>
              </a:rPr>
              <a:t>Phalacrocorax</a:t>
            </a:r>
            <a:r>
              <a:rPr lang="el-GR" sz="2000" i="1" dirty="0" smtClean="0">
                <a:latin typeface="Arial" pitchFamily="34" charset="0"/>
                <a:cs typeface="Arial" pitchFamily="34" charset="0"/>
              </a:rPr>
              <a:t> </a:t>
            </a:r>
            <a:r>
              <a:rPr lang="el-GR" sz="2000" i="1" dirty="0" err="1" smtClean="0">
                <a:latin typeface="Arial" pitchFamily="34" charset="0"/>
                <a:cs typeface="Arial" pitchFamily="34" charset="0"/>
              </a:rPr>
              <a:t>carbo</a:t>
            </a:r>
            <a:r>
              <a:rPr lang="el-GR" sz="2000" i="1" dirty="0" smtClean="0">
                <a:latin typeface="Arial" pitchFamily="34" charset="0"/>
                <a:cs typeface="Arial" pitchFamily="34" charset="0"/>
              </a:rPr>
              <a:t>)</a:t>
            </a:r>
            <a:r>
              <a:rPr lang="el-GR" sz="2000" dirty="0" smtClean="0">
                <a:latin typeface="Arial" pitchFamily="34" charset="0"/>
                <a:cs typeface="Arial" pitchFamily="34" charset="0"/>
              </a:rPr>
              <a:t> είναι ένα σχεδόν αποκλειστικά ψαροφάγο είδος πουλιού. </a:t>
            </a:r>
          </a:p>
          <a:p>
            <a:r>
              <a:rPr lang="el-GR" sz="2000" dirty="0" smtClean="0">
                <a:latin typeface="Arial" pitchFamily="34" charset="0"/>
                <a:cs typeface="Arial" pitchFamily="34" charset="0"/>
              </a:rPr>
              <a:t>Διαμαρτυρίες από μέρους των αλιέων που αφορούν τους Κορμοράνους εντοπίζονται σε περιορισμένο αριθμό υγροτόπων ενώ σύγκρουση φαίνεται να προκύπτει μόνο εκεί όπου δημιουργείται μεγάλη συγκέντρωση ψαριών με ιδιαίτερη εμπορική αξία.</a:t>
            </a:r>
          </a:p>
          <a:p>
            <a:r>
              <a:rPr lang="el-GR" sz="2000" dirty="0" smtClean="0">
                <a:latin typeface="Arial" pitchFamily="34" charset="0"/>
                <a:cs typeface="Arial" pitchFamily="34" charset="0"/>
              </a:rPr>
              <a:t>Οι μέχρι σήμερα απόπειρες αντιμετώπισης του θέματος με θανάτωση των Κορμοράνων δεν ήταν μακροπρόθεσμα αποτελεσματικές. Άλλοι μη καταστρεπτικοί τρόποι ελέγχου εμφανίζουν ποικίλη αποτελεσματικότητα ή προκαλούν προβλήματα σε άλλα είδη </a:t>
            </a:r>
            <a:r>
              <a:rPr lang="el-GR" sz="2000" dirty="0" err="1" smtClean="0">
                <a:latin typeface="Arial" pitchFamily="34" charset="0"/>
                <a:cs typeface="Arial" pitchFamily="34" charset="0"/>
              </a:rPr>
              <a:t>ορνιθοπανίδας</a:t>
            </a:r>
            <a:r>
              <a:rPr lang="el-GR" sz="2000" dirty="0" smtClean="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465</TotalTime>
  <Words>285</Words>
  <Application>Microsoft Office PowerPoint</Application>
  <PresentationFormat>Προβολή στην οθόνη (4:3)</PresentationFormat>
  <Paragraphs>47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Ροή</vt:lpstr>
      <vt:lpstr>Ιχθυοκαλλιέργειες</vt:lpstr>
      <vt:lpstr>   Περιεχόμενα</vt:lpstr>
      <vt:lpstr>Ιχθυοκαλλιέργεια στην Ελλάδα</vt:lpstr>
      <vt:lpstr>Η Μεσογειακή Ιχθυοκαλλιέργεια</vt:lpstr>
      <vt:lpstr>Σήμερα… </vt:lpstr>
      <vt:lpstr>Παραγωγή Ιχθυοκαλλιέργειας </vt:lpstr>
      <vt:lpstr>Προβλήματα που αντιμετωπίζει η ιχθυοκαλλιέργεια στην Ελλάδα.</vt:lpstr>
      <vt:lpstr>Διαφάνεια 8</vt:lpstr>
      <vt:lpstr>Ξέρατε ότι η ιχθυοκαλλιέργεια κινδυνέυει από τον κορμοράνο;</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Ιχθυοκαλλιέργειες</dc:title>
  <dc:creator>Student1</dc:creator>
  <cp:lastModifiedBy>eleni</cp:lastModifiedBy>
  <cp:revision>22</cp:revision>
  <dcterms:created xsi:type="dcterms:W3CDTF">2015-04-20T09:18:10Z</dcterms:created>
  <dcterms:modified xsi:type="dcterms:W3CDTF">2015-06-04T22:17:49Z</dcterms:modified>
</cp:coreProperties>
</file>