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6" r:id="rId2"/>
    <p:sldId id="257" r:id="rId3"/>
    <p:sldId id="269" r:id="rId4"/>
    <p:sldId id="259" r:id="rId5"/>
    <p:sldId id="258" r:id="rId6"/>
    <p:sldId id="260" r:id="rId7"/>
    <p:sldId id="261" r:id="rId8"/>
    <p:sldId id="274" r:id="rId9"/>
    <p:sldId id="275" r:id="rId10"/>
    <p:sldId id="262" r:id="rId11"/>
    <p:sldId id="266" r:id="rId12"/>
    <p:sldId id="265" r:id="rId13"/>
    <p:sldId id="264" r:id="rId14"/>
    <p:sldId id="267" r:id="rId15"/>
    <p:sldId id="268" r:id="rId16"/>
    <p:sldId id="270" r:id="rId17"/>
    <p:sldId id="271" r:id="rId18"/>
    <p:sldId id="272" r:id="rId19"/>
    <p:sldId id="27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00"/>
    <a:srgbClr val="FE9202"/>
    <a:srgbClr val="1D3A00"/>
    <a:srgbClr val="5EEC3C"/>
    <a:srgbClr val="6C1A00"/>
    <a:srgbClr val="003296"/>
    <a:srgbClr val="E39A39"/>
    <a:srgbClr val="FFC901"/>
    <a:srgbClr val="FEA40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60"/>
  </p:normalViewPr>
  <p:slideViewPr>
    <p:cSldViewPr>
      <p:cViewPr>
        <p:scale>
          <a:sx n="90" d="100"/>
          <a:sy n="90" d="100"/>
        </p:scale>
        <p:origin x="-498" y="-774"/>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6A243-0F65-4B02-8F9E-9FC4005C71A0}" type="datetimeFigureOut">
              <a:rPr lang="en-US" smtClean="0"/>
              <a:pPr/>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BCEB4-F07A-4178-8F7D-5E8D9F450057}" type="slidenum">
              <a:rPr lang="en-US" smtClean="0"/>
              <a:pPr/>
              <a:t>‹#›</a:t>
            </a:fld>
            <a:endParaRPr lang="en-US"/>
          </a:p>
        </p:txBody>
      </p:sp>
    </p:spTree>
    <p:extLst>
      <p:ext uri="{BB962C8B-B14F-4D97-AF65-F5344CB8AC3E}">
        <p14:creationId xmlns="" xmlns:p14="http://schemas.microsoft.com/office/powerpoint/2010/main" val="343278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BCEB4-F07A-4178-8F7D-5E8D9F450057}" type="slidenum">
              <a:rPr lang="en-US" smtClean="0"/>
              <a:pPr/>
              <a:t>1</a:t>
            </a:fld>
            <a:endParaRPr lang="en-US"/>
          </a:p>
        </p:txBody>
      </p:sp>
    </p:spTree>
    <p:extLst>
      <p:ext uri="{BB962C8B-B14F-4D97-AF65-F5344CB8AC3E}">
        <p14:creationId xmlns="" xmlns:p14="http://schemas.microsoft.com/office/powerpoint/2010/main" val="123871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pPr/>
              <a:t>6</a:t>
            </a:fld>
            <a:endParaRPr lang="en-US"/>
          </a:p>
        </p:txBody>
      </p:sp>
    </p:spTree>
    <p:extLst>
      <p:ext uri="{BB962C8B-B14F-4D97-AF65-F5344CB8AC3E}">
        <p14:creationId xmlns="" xmlns:p14="http://schemas.microsoft.com/office/powerpoint/2010/main" val="154403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         </a:t>
            </a:r>
            <a:endParaRPr lang="el-GR" dirty="0"/>
          </a:p>
        </p:txBody>
      </p:sp>
      <p:sp>
        <p:nvSpPr>
          <p:cNvPr id="4" name="3 - Θέση αριθμού διαφάνειας"/>
          <p:cNvSpPr>
            <a:spLocks noGrp="1"/>
          </p:cNvSpPr>
          <p:nvPr>
            <p:ph type="sldNum" sz="quarter" idx="10"/>
          </p:nvPr>
        </p:nvSpPr>
        <p:spPr/>
        <p:txBody>
          <a:bodyPr/>
          <a:lstStyle/>
          <a:p>
            <a:fld id="{B18BCEB4-F07A-4178-8F7D-5E8D9F45005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5" y="3335275"/>
            <a:ext cx="8246070" cy="916231"/>
          </a:xfrm>
          <a:noFill/>
          <a:effectLst>
            <a:outerShdw blurRad="50800" dist="38100" dir="2700000" algn="tl" rotWithShape="0">
              <a:prstClr val="black">
                <a:alpha val="40000"/>
              </a:prstClr>
            </a:outerShdw>
          </a:effectLst>
        </p:spPr>
        <p:txBody>
          <a:bodyPr>
            <a:normAutofit/>
          </a:bodyPr>
          <a:lstStyle>
            <a:lvl1pPr algn="ct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48965" y="4251506"/>
            <a:ext cx="8246070" cy="610820"/>
          </a:xfrm>
        </p:spPr>
        <p:txBody>
          <a:bodyPr>
            <a:normAutofit/>
          </a:bodyPr>
          <a:lstStyle>
            <a:lvl1pPr marL="0" indent="0" algn="ctr">
              <a:buNone/>
              <a:defRPr sz="2800" b="0" i="0">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25F5AFE9-B9BC-433B-90AB-95364C5FF8F2}"/>
              </a:ext>
            </a:extLst>
          </p:cNvPr>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360994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891995"/>
            <a:ext cx="8246070" cy="610820"/>
          </a:xfrm>
        </p:spPr>
        <p:txBody>
          <a:bodyPr>
            <a:normAutofit/>
          </a:bodyPr>
          <a:lstStyle>
            <a:lvl1pPr algn="ctr">
              <a:defRPr sz="3600" baseline="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10"/>
          </a:xfrm>
        </p:spPr>
        <p:txBody>
          <a:bodyPr/>
          <a:lstStyle>
            <a:lvl1pPr algn="ctr">
              <a:defRPr sz="2800">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281175"/>
            <a:ext cx="6108200" cy="572644"/>
          </a:xfrm>
        </p:spPr>
        <p:txBody>
          <a:bodyPr>
            <a:normAutofit/>
          </a:bodyPr>
          <a:lstStyle>
            <a:lvl1pPr algn="l">
              <a:defRPr sz="3600">
                <a:solidFill>
                  <a:schemeClr val="accent3">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082877"/>
            <a:ext cx="6108200" cy="362558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6" y="891995"/>
            <a:ext cx="8246070" cy="610820"/>
          </a:xfrm>
        </p:spPr>
        <p:txBody>
          <a:bodyPr>
            <a:normAutofit/>
          </a:bodyPr>
          <a:lstStyle>
            <a:lvl1pPr algn="ctr">
              <a:defRPr sz="3600" baseline="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808225"/>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280622"/>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808225"/>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280622"/>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868B069E-EA12-4375-A663-2EAB24DAD890}"/>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uc8Rc7wKzCE" TargetMode="External"/><Relationship Id="rId2" Type="http://schemas.openxmlformats.org/officeDocument/2006/relationships/hyperlink" Target="https://www.youtube.com/watch?v=kSGUIVyXL8c" TargetMode="External"/><Relationship Id="rId1" Type="http://schemas.openxmlformats.org/officeDocument/2006/relationships/slideLayout" Target="../slideLayouts/slideLayout2.xml"/><Relationship Id="rId4" Type="http://schemas.openxmlformats.org/officeDocument/2006/relationships/hyperlink" Target="https://www.youtube.com/watch?v=Az1HHV0P79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57200" y="3790950"/>
            <a:ext cx="8246070" cy="610820"/>
          </a:xfrm>
          <a:prstGeom prst="rect">
            <a:avLst/>
          </a:prstGeom>
        </p:spPr>
        <p:txBody>
          <a:bodyPr vert="horz" lIns="91440" tIns="45720" rIns="91440" bIns="45720" rtlCol="0">
            <a:normAutofit fontScale="77500" lnSpcReduction="20000"/>
          </a:bodyPr>
          <a:lstStyle/>
          <a:p>
            <a:pPr lvl="0" algn="ctr">
              <a:lnSpc>
                <a:spcPct val="110000"/>
              </a:lnSpc>
              <a:spcBef>
                <a:spcPct val="20000"/>
              </a:spcBef>
              <a:defRPr/>
            </a:pPr>
            <a:r>
              <a:rPr kumimoji="0" lang="el-GR" sz="2300" b="0" i="0" u="none" strike="noStrike" kern="1200" cap="none" spc="0" normalizeH="0" noProof="0" dirty="0" smtClean="0">
                <a:ln>
                  <a:noFill/>
                </a:ln>
                <a:solidFill>
                  <a:schemeClr val="bg1"/>
                </a:solidFill>
                <a:effectLst/>
                <a:uLnTx/>
                <a:uFillTx/>
                <a:latin typeface="+mn-lt"/>
                <a:ea typeface="+mn-ea"/>
                <a:cs typeface="+mn-cs"/>
              </a:rPr>
              <a:t> </a:t>
            </a:r>
            <a:r>
              <a:rPr kumimoji="0" lang="el-GR" sz="2300" b="0" i="0" u="none" strike="noStrike" kern="1200" cap="none" spc="0" normalizeH="0" noProof="0" dirty="0" smtClean="0">
                <a:ln>
                  <a:noFill/>
                </a:ln>
                <a:solidFill>
                  <a:schemeClr val="bg1"/>
                </a:solidFill>
                <a:effectLst/>
                <a:uLnTx/>
                <a:uFillTx/>
                <a:latin typeface="+mn-lt"/>
                <a:ea typeface="+mn-ea"/>
                <a:cs typeface="+mn-cs"/>
              </a:rPr>
              <a:t>Ισμήνη </a:t>
            </a:r>
            <a:r>
              <a:rPr kumimoji="0" lang="el-GR" sz="2300" b="0" i="0" u="none" strike="noStrike" kern="1200" cap="none" spc="0" normalizeH="0" noProof="0" dirty="0" smtClean="0">
                <a:ln>
                  <a:noFill/>
                </a:ln>
                <a:solidFill>
                  <a:schemeClr val="bg1"/>
                </a:solidFill>
                <a:effectLst/>
                <a:uLnTx/>
                <a:uFillTx/>
                <a:latin typeface="+mn-lt"/>
                <a:ea typeface="+mn-ea"/>
                <a:cs typeface="+mn-cs"/>
              </a:rPr>
              <a:t>Λαγουτάρη,</a:t>
            </a:r>
            <a:r>
              <a:rPr lang="el-GR" sz="2300" dirty="0" smtClean="0">
                <a:solidFill>
                  <a:schemeClr val="bg1"/>
                </a:solidFill>
              </a:rPr>
              <a:t> Χριστίνα Κέφου</a:t>
            </a:r>
            <a:endParaRPr kumimoji="0" lang="el-GR" sz="2300" b="0" i="0" u="none" strike="noStrike" kern="1200" cap="none" spc="0" normalizeH="0" noProof="0" dirty="0" smtClean="0">
              <a:ln>
                <a:noFill/>
              </a:ln>
              <a:solidFill>
                <a:schemeClr val="bg1"/>
              </a:solidFill>
              <a:effectLst/>
              <a:uLnTx/>
              <a:uFillTx/>
              <a:latin typeface="+mn-lt"/>
              <a:ea typeface="+mn-ea"/>
              <a:cs typeface="+mn-cs"/>
            </a:endParaRPr>
          </a:p>
          <a:p>
            <a:pPr algn="ctr">
              <a:lnSpc>
                <a:spcPct val="110000"/>
              </a:lnSpc>
              <a:spcBef>
                <a:spcPct val="20000"/>
              </a:spcBef>
              <a:defRPr/>
            </a:pPr>
            <a:r>
              <a:rPr lang="el-GR" sz="2000" dirty="0" smtClean="0">
                <a:solidFill>
                  <a:schemeClr val="bg1"/>
                </a:solidFill>
              </a:rPr>
              <a:t>Επιβλέπουσες: Κοκκίνου Ελ. ,Καναράκη Β.</a:t>
            </a:r>
          </a:p>
          <a:p>
            <a:pPr marL="0" marR="0" lvl="0" indent="0" algn="ctr" defTabSz="914400" rtl="0" eaLnBrk="1" fontAlgn="auto" latinLnBrk="0" hangingPunct="1">
              <a:lnSpc>
                <a:spcPct val="11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chemeClr val="bg1"/>
              </a:solidFill>
              <a:effectLst/>
              <a:uLnTx/>
              <a:uFillTx/>
              <a:latin typeface="+mn-lt"/>
              <a:ea typeface="+mn-ea"/>
              <a:cs typeface="+mn-cs"/>
            </a:endParaRPr>
          </a:p>
        </p:txBody>
      </p:sp>
      <p:pic>
        <p:nvPicPr>
          <p:cNvPr id="7" name="6 - Εικόνα" descr="logo1.png"/>
          <p:cNvPicPr>
            <a:picLocks noChangeAspect="1"/>
          </p:cNvPicPr>
          <p:nvPr/>
        </p:nvPicPr>
        <p:blipFill>
          <a:blip r:embed="rId3" cstate="print"/>
          <a:stretch>
            <a:fillRect/>
          </a:stretch>
        </p:blipFill>
        <p:spPr>
          <a:xfrm>
            <a:off x="754375" y="281175"/>
            <a:ext cx="7315200" cy="790575"/>
          </a:xfrm>
          <a:prstGeom prst="rect">
            <a:avLst/>
          </a:prstGeom>
        </p:spPr>
      </p:pic>
      <p:sp>
        <p:nvSpPr>
          <p:cNvPr id="9" name="8 - Τίτλος"/>
          <p:cNvSpPr>
            <a:spLocks noGrp="1"/>
          </p:cNvSpPr>
          <p:nvPr>
            <p:ph type="ctrTitle"/>
          </p:nvPr>
        </p:nvSpPr>
        <p:spPr>
          <a:xfrm>
            <a:off x="1414131" y="3333750"/>
            <a:ext cx="6409035" cy="612956"/>
          </a:xfrm>
        </p:spPr>
        <p:txBody>
          <a:bodyPr>
            <a:normAutofit/>
          </a:bodyPr>
          <a:lstStyle/>
          <a:p>
            <a:r>
              <a:rPr lang="el-GR" sz="2800" dirty="0" smtClean="0"/>
              <a:t>Το Δάσος του Χορτιάτη</a:t>
            </a:r>
            <a:endParaRPr lang="el-GR" sz="2800" dirty="0"/>
          </a:p>
        </p:txBody>
      </p:sp>
      <p:sp>
        <p:nvSpPr>
          <p:cNvPr id="10" name="9 - TextBox"/>
          <p:cNvSpPr txBox="1"/>
          <p:nvPr/>
        </p:nvSpPr>
        <p:spPr>
          <a:xfrm>
            <a:off x="2286000" y="4248150"/>
            <a:ext cx="4724400" cy="1077218"/>
          </a:xfrm>
          <a:prstGeom prst="rect">
            <a:avLst/>
          </a:prstGeom>
          <a:noFill/>
        </p:spPr>
        <p:txBody>
          <a:bodyPr wrap="square" rtlCol="0">
            <a:spAutoFit/>
          </a:bodyPr>
          <a:lstStyle/>
          <a:p>
            <a:pPr algn="ctr"/>
            <a:r>
              <a:rPr lang="el-GR" sz="1600" dirty="0" smtClean="0">
                <a:solidFill>
                  <a:schemeClr val="bg1"/>
                </a:solidFill>
              </a:rPr>
              <a:t>Περιβαλλοντικό Πρόγραμμα </a:t>
            </a:r>
          </a:p>
          <a:p>
            <a:pPr algn="ctr"/>
            <a:r>
              <a:rPr lang="el-GR" sz="1600" dirty="0" smtClean="0">
                <a:solidFill>
                  <a:schemeClr val="bg1"/>
                </a:solidFill>
              </a:rPr>
              <a:t>Προσέχω το Δάσος-Αγαπώ τη ζωή</a:t>
            </a:r>
          </a:p>
          <a:p>
            <a:pPr algn="ctr"/>
            <a:r>
              <a:rPr lang="el-GR" sz="1600" dirty="0" smtClean="0">
                <a:solidFill>
                  <a:schemeClr val="bg1"/>
                </a:solidFill>
              </a:rPr>
              <a:t>  Σχολ. Έτος 2018-2019</a:t>
            </a:r>
          </a:p>
          <a:p>
            <a:pPr algn="ctr"/>
            <a:endParaRPr lang="el-GR" sz="1600" dirty="0"/>
          </a:p>
        </p:txBody>
      </p:sp>
    </p:spTree>
    <p:extLst>
      <p:ext uri="{BB962C8B-B14F-4D97-AF65-F5344CB8AC3E}">
        <p14:creationId xmlns="" xmlns:p14="http://schemas.microsoft.com/office/powerpoint/2010/main" val="36392037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Το έθιμο του Πάσχα</a:t>
            </a:r>
            <a:endParaRPr lang="el-GR" dirty="0"/>
          </a:p>
        </p:txBody>
      </p:sp>
      <p:sp>
        <p:nvSpPr>
          <p:cNvPr id="3" name="Content Placeholder 2"/>
          <p:cNvSpPr>
            <a:spLocks noGrp="1"/>
          </p:cNvSpPr>
          <p:nvPr>
            <p:ph idx="1"/>
          </p:nvPr>
        </p:nvSpPr>
        <p:spPr>
          <a:xfrm>
            <a:off x="3655770" y="1502815"/>
            <a:ext cx="5191971" cy="3359510"/>
          </a:xfrm>
        </p:spPr>
        <p:txBody>
          <a:bodyPr>
            <a:normAutofit/>
          </a:bodyPr>
          <a:lstStyle/>
          <a:p>
            <a:pPr marL="0" indent="0">
              <a:buNone/>
            </a:pPr>
            <a:r>
              <a:rPr lang="el-GR" sz="2000" dirty="0"/>
              <a:t>Μόλις αρχίσουμε το ανηφορικό μονοπάτι συναντούμε τον “Φανό”, την τοποθεσία όπου οι Χορτιατινοί ανάβουν φωτιά ακριβώς με το “Χριστός Ανέστη” του Πάσχα για να κάψουν τον </a:t>
            </a:r>
            <a:r>
              <a:rPr lang="el-GR" sz="2000" dirty="0" smtClean="0"/>
              <a:t>Ιούδα</a:t>
            </a:r>
            <a:r>
              <a:rPr lang="el-GR" sz="2000" dirty="0"/>
              <a:t>.</a:t>
            </a:r>
          </a:p>
          <a:p>
            <a:pPr marL="0" indent="0">
              <a:buNone/>
            </a:pPr>
            <a:endParaRPr lang="el-GR" dirty="0">
              <a:solidFill>
                <a:srgbClr val="003300"/>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3555" y="1502815"/>
            <a:ext cx="3664920" cy="258268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6815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47750"/>
            <a:ext cx="8246070" cy="610820"/>
          </a:xfrm>
        </p:spPr>
        <p:txBody>
          <a:bodyPr>
            <a:normAutofit fontScale="90000"/>
          </a:bodyPr>
          <a:lstStyle/>
          <a:p>
            <a:r>
              <a:rPr lang="el-GR" dirty="0" smtClean="0"/>
              <a:t>Τέλος...</a:t>
            </a:r>
            <a:endParaRPr lang="el-GR" dirty="0"/>
          </a:p>
        </p:txBody>
      </p:sp>
      <p:sp>
        <p:nvSpPr>
          <p:cNvPr id="3" name="Content Placeholder 2"/>
          <p:cNvSpPr>
            <a:spLocks noGrp="1"/>
          </p:cNvSpPr>
          <p:nvPr>
            <p:ph idx="1"/>
          </p:nvPr>
        </p:nvSpPr>
        <p:spPr>
          <a:xfrm>
            <a:off x="609600" y="1657350"/>
            <a:ext cx="8246070" cy="1981200"/>
          </a:xfrm>
        </p:spPr>
        <p:txBody>
          <a:bodyPr>
            <a:normAutofit/>
          </a:bodyPr>
          <a:lstStyle/>
          <a:p>
            <a:pPr marL="0" indent="0">
              <a:buNone/>
            </a:pPr>
            <a:r>
              <a:rPr lang="el-GR" sz="2400" dirty="0"/>
              <a:t>Τον Ορεινό Όγκο Χορτιάτη επισκέφθηκαν αρκετοί διάσημοι περιηγητές στο διάβα των αιώνων. Γοητεύθηκαν και έγραψαν  κείμενα για τις ομορφιές που αντίκρισαν και μας άφησαν θαυμάσιες </a:t>
            </a:r>
            <a:r>
              <a:rPr lang="el-GR" sz="2400" dirty="0" smtClean="0"/>
              <a:t>γραπτές </a:t>
            </a:r>
            <a:r>
              <a:rPr lang="el-GR" sz="2400" dirty="0"/>
              <a:t>διηγήσεις.</a:t>
            </a:r>
          </a:p>
          <a:p>
            <a:pPr marL="0" indent="0">
              <a:buNone/>
            </a:pPr>
            <a:endParaRPr lang="el-GR" dirty="0"/>
          </a:p>
        </p:txBody>
      </p:sp>
      <p:pic>
        <p:nvPicPr>
          <p:cNvPr id="5122" name="Picture 2" descr="Î£ÏÎµÏÎ¹ÎºÎ® ÎµÎ¹ÎºÏÎ½Î±"/>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10000" b="90000" l="10000" r="90000">
                        <a14:foregroundMark x1="65411" y1="71992" x2="65411" y2="71992"/>
                        <a14:foregroundMark x1="57485" y1="68534" x2="57485" y2="68534"/>
                        <a14:foregroundMark x1="37524" y1="68242" x2="37524" y2="68242"/>
                        <a14:foregroundMark x1="30871" y1="69800" x2="30871" y2="69800"/>
                        <a14:foregroundMark x1="34980" y1="70434" x2="34980" y2="70434"/>
                        <a14:foregroundMark x1="42270" y1="70726" x2="42270" y2="70726"/>
                        <a14:foregroundMark x1="48288" y1="73892" x2="48288" y2="73892"/>
                        <a14:foregroundMark x1="52740" y1="70093" x2="52740" y2="70093"/>
                        <a14:foregroundMark x1="71086" y1="69167" x2="71086" y2="69167"/>
                        <a14:foregroundMark x1="78033" y1="69800" x2="78033" y2="69800"/>
                        <a14:foregroundMark x1="81849" y1="71992" x2="81849" y2="71992"/>
                        <a14:foregroundMark x1="75196" y1="69800" x2="75196" y2="69800"/>
                        <a14:foregroundMark x1="69814" y1="69167" x2="69814" y2="69167"/>
                        <a14:foregroundMark x1="73288" y1="69800" x2="73288" y2="69800"/>
                        <a14:foregroundMark x1="42906" y1="69508" x2="42906" y2="69508"/>
                        <a14:foregroundMark x1="39432" y1="72966" x2="39432" y2="72966"/>
                        <a14:foregroundMark x1="26761" y1="71359" x2="26761" y2="71359"/>
                        <a14:foregroundMark x1="34393" y1="67901" x2="34393" y2="67901"/>
                        <a14:foregroundMark x1="22358" y1="74525" x2="22358" y2="74525"/>
                        <a14:foregroundMark x1="17906" y1="71700" x2="17906" y2="71700"/>
                        <a14:foregroundMark x1="24853" y1="68875" x2="24853" y2="68875"/>
                        <a14:foregroundMark x1="86888" y1="74525" x2="86888" y2="74525"/>
                        <a14:foregroundMark x1="78376" y1="74233" x2="78376" y2="74233"/>
                        <a14:foregroundMark x1="34687" y1="73600" x2="34687" y2="73600"/>
                        <a14:foregroundMark x1="11595" y1="74233" x2="11595" y2="74233"/>
                        <a14:foregroundMark x1="15068" y1="73892" x2="15068" y2="73892"/>
                        <a14:foregroundMark x1="29012" y1="73259" x2="29012" y2="73259"/>
                        <a14:foregroundMark x1="53669" y1="73892" x2="53669" y2="73892"/>
                        <a14:foregroundMark x1="58121" y1="74233" x2="58121" y2="74233"/>
                        <a14:foregroundMark x1="84393" y1="73892" x2="84393" y2="73892"/>
                        <a14:foregroundMark x1="43542" y1="74233" x2="43542" y2="74233"/>
                        <a14:foregroundMark x1="41634" y1="74525" x2="41634" y2="74525"/>
                        <a14:foregroundMark x1="38160" y1="74525" x2="38160" y2="74525"/>
                        <a14:foregroundMark x1="32779" y1="74233" x2="32779" y2="74233"/>
                        <a14:foregroundMark x1="68249" y1="67901" x2="68249" y2="67901"/>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52400" y="3028950"/>
            <a:ext cx="2901395" cy="27614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322023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44000" cy="5143500"/>
          </a:xfrm>
          <a:prstGeom prst="rect">
            <a:avLst/>
          </a:prstGeom>
        </p:spPr>
      </p:pic>
    </p:spTree>
    <p:extLst>
      <p:ext uri="{BB962C8B-B14F-4D97-AF65-F5344CB8AC3E}">
        <p14:creationId xmlns="" xmlns:p14="http://schemas.microsoft.com/office/powerpoint/2010/main" val="334251338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835" y="433880"/>
            <a:ext cx="6413610" cy="4275740"/>
          </a:xfrm>
        </p:spPr>
        <p:txBody>
          <a:bodyPr>
            <a:normAutofit/>
          </a:bodyPr>
          <a:lstStyle/>
          <a:p>
            <a:pPr marL="0" indent="0">
              <a:buNone/>
            </a:pPr>
            <a:r>
              <a:rPr lang="el-GR" dirty="0"/>
              <a:t>Αξίζει λοιπόν να γνωρίσουμε το δάσος του Χορτιάτη, να χαρούμε και να νιώσουμε τη μαγεία των χρωμάτων, των οσμών, των γεύσεων και των ήχων του. </a:t>
            </a:r>
            <a:r>
              <a:rPr lang="el-GR" dirty="0" smtClean="0"/>
              <a:t>                             </a:t>
            </a:r>
          </a:p>
          <a:p>
            <a:pPr marL="0" indent="0">
              <a:buNone/>
            </a:pPr>
            <a:r>
              <a:rPr lang="el-GR" dirty="0" smtClean="0"/>
              <a:t>Να </a:t>
            </a:r>
            <a:r>
              <a:rPr lang="el-GR" dirty="0"/>
              <a:t>γαληνέψουμε και να μαγευτούμε όσο ακόμη μπορούμε. Επειδή δυστυχώς οι διαχρονικές ανθρώπινες παρεμβάσεις το έχουν τραυματίσει ανεπανόρθωτα....</a:t>
            </a:r>
          </a:p>
          <a:p>
            <a:pPr marL="0" indent="0">
              <a:buNone/>
            </a:pPr>
            <a:endParaRPr lang="el-GR" dirty="0"/>
          </a:p>
        </p:txBody>
      </p:sp>
    </p:spTree>
    <p:extLst>
      <p:ext uri="{BB962C8B-B14F-4D97-AF65-F5344CB8AC3E}">
        <p14:creationId xmlns="" xmlns:p14="http://schemas.microsoft.com/office/powerpoint/2010/main" val="106288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044700"/>
            <a:ext cx="8246070" cy="610820"/>
          </a:xfrm>
        </p:spPr>
        <p:txBody>
          <a:bodyPr>
            <a:noAutofit/>
          </a:bodyPr>
          <a:lstStyle/>
          <a:p>
            <a:r>
              <a:rPr lang="el-GR" sz="2400" dirty="0" smtClean="0"/>
              <a:t>Στη συνέχεια ακολουθούν κάποια βίντεο για την ιστορία του Χορτιάτη</a:t>
            </a:r>
            <a:endParaRPr lang="el-GR" sz="2400" dirty="0"/>
          </a:p>
        </p:txBody>
      </p:sp>
      <p:sp>
        <p:nvSpPr>
          <p:cNvPr id="3" name="Content Placeholder 2"/>
          <p:cNvSpPr>
            <a:spLocks noGrp="1"/>
          </p:cNvSpPr>
          <p:nvPr>
            <p:ph idx="1"/>
          </p:nvPr>
        </p:nvSpPr>
        <p:spPr>
          <a:xfrm>
            <a:off x="448965" y="1960930"/>
            <a:ext cx="8246070" cy="3359510"/>
          </a:xfrm>
        </p:spPr>
        <p:txBody>
          <a:bodyPr/>
          <a:lstStyle/>
          <a:p>
            <a:r>
              <a:rPr lang="en-US" dirty="0">
                <a:hlinkClick r:id="rId2"/>
              </a:rPr>
              <a:t>https://</a:t>
            </a:r>
            <a:r>
              <a:rPr lang="en-US" dirty="0" smtClean="0">
                <a:hlinkClick r:id="rId2"/>
              </a:rPr>
              <a:t>www.youtube.com/watch?v=kSGUIVyXL8c</a:t>
            </a:r>
            <a:endParaRPr lang="el-GR" dirty="0" smtClean="0"/>
          </a:p>
          <a:p>
            <a:r>
              <a:rPr lang="en-US" dirty="0">
                <a:hlinkClick r:id="rId3"/>
              </a:rPr>
              <a:t>https://</a:t>
            </a:r>
            <a:r>
              <a:rPr lang="en-US" dirty="0" smtClean="0">
                <a:hlinkClick r:id="rId3"/>
              </a:rPr>
              <a:t>www.youtube.com/watch?v=uc8Rc7wKzCE</a:t>
            </a:r>
            <a:endParaRPr lang="el-GR" dirty="0" smtClean="0"/>
          </a:p>
          <a:p>
            <a:r>
              <a:rPr lang="en-US" dirty="0">
                <a:hlinkClick r:id="rId4"/>
              </a:rPr>
              <a:t>https://</a:t>
            </a:r>
            <a:r>
              <a:rPr lang="en-US" dirty="0" smtClean="0">
                <a:hlinkClick r:id="rId4"/>
              </a:rPr>
              <a:t>www.youtube.com/watch?v=Az1HHV0P798</a:t>
            </a:r>
            <a:endParaRPr lang="el-GR" dirty="0" smtClean="0"/>
          </a:p>
          <a:p>
            <a:pPr marL="0" indent="0">
              <a:buNone/>
            </a:pPr>
            <a:endParaRPr lang="el-GR" dirty="0"/>
          </a:p>
        </p:txBody>
      </p:sp>
    </p:spTree>
    <p:extLst>
      <p:ext uri="{BB962C8B-B14F-4D97-AF65-F5344CB8AC3E}">
        <p14:creationId xmlns="" xmlns:p14="http://schemas.microsoft.com/office/powerpoint/2010/main" val="35957239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24194" y="0"/>
            <a:ext cx="4695611" cy="5143500"/>
          </a:xfrm>
          <a:prstGeom prst="rect">
            <a:avLst/>
          </a:prstGeom>
        </p:spPr>
      </p:pic>
      <p:sp>
        <p:nvSpPr>
          <p:cNvPr id="3" name="Rectangle 2"/>
          <p:cNvSpPr/>
          <p:nvPr/>
        </p:nvSpPr>
        <p:spPr>
          <a:xfrm>
            <a:off x="-314559" y="0"/>
            <a:ext cx="9620414" cy="5320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24194" y="0"/>
            <a:ext cx="4695611" cy="5143500"/>
          </a:xfrm>
          <a:prstGeom prst="rect">
            <a:avLst/>
          </a:prstGeom>
        </p:spPr>
      </p:pic>
    </p:spTree>
    <p:extLst>
      <p:ext uri="{BB962C8B-B14F-4D97-AF65-F5344CB8AC3E}">
        <p14:creationId xmlns="" xmlns:p14="http://schemas.microsoft.com/office/powerpoint/2010/main" val="258628676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662"/>
            <a:ext cx="9143999" cy="5139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198266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4883" y="1197405"/>
            <a:ext cx="5486400" cy="3676650"/>
          </a:xfrm>
          <a:prstGeom prst="rect">
            <a:avLst/>
          </a:prstGeom>
        </p:spPr>
      </p:pic>
    </p:spTree>
    <p:extLst>
      <p:ext uri="{BB962C8B-B14F-4D97-AF65-F5344CB8AC3E}">
        <p14:creationId xmlns="" xmlns:p14="http://schemas.microsoft.com/office/powerpoint/2010/main" val="321287575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978141"/>
            <a:ext cx="8229600" cy="857250"/>
          </a:xfrm>
        </p:spPr>
        <p:txBody>
          <a:bodyPr/>
          <a:lstStyle/>
          <a:p>
            <a:r>
              <a:rPr lang="el-GR" dirty="0" smtClean="0"/>
              <a:t>Πληροφορίες από:</a:t>
            </a:r>
            <a:endParaRPr lang="el-GR" dirty="0"/>
          </a:p>
        </p:txBody>
      </p:sp>
      <p:pic>
        <p:nvPicPr>
          <p:cNvPr id="3" name="Picture 2" descr="https://s.ytimg.com/yts/img/yt_1200-vfl4C3T0K.png"/>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0000" b="90000" l="10000" r="90000">
                        <a14:foregroundMark x1="22280" y1="48024" x2="22280" y2="48024"/>
                        <a14:foregroundMark x1="27392" y1="51976" x2="27392" y2="51976"/>
                        <a14:foregroundMark x1="36435" y1="51368" x2="36435" y2="51368"/>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43555" y="1960929"/>
            <a:ext cx="3168352" cy="1832461"/>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descr="ÎÏÎ¿ÏÎ­Î»ÎµÏÎ¼Î± ÎµÎ¹ÎºÏÎ½Î±Ï Î³Î¹Î± ÏÎµÎ¿ ÏÎ¿ÏÏÎ¹Î±ÏÎ·"/>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82820" y="1960929"/>
            <a:ext cx="3054099" cy="18324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1660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circle(in)">
                                      <p:cBhvr>
                                        <p:cTn id="15"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Σας ευχαριστούμε για την παρακολούθηση!</a:t>
            </a:r>
            <a:endParaRPr lang="el-GR" dirty="0"/>
          </a:p>
        </p:txBody>
      </p:sp>
    </p:spTree>
    <p:extLst>
      <p:ext uri="{BB962C8B-B14F-4D97-AF65-F5344CB8AC3E}">
        <p14:creationId xmlns="" xmlns:p14="http://schemas.microsoft.com/office/powerpoint/2010/main" val="7507454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197405"/>
            <a:ext cx="7940660" cy="458115"/>
          </a:xfrm>
        </p:spPr>
        <p:txBody>
          <a:bodyPr>
            <a:noAutofit/>
          </a:bodyPr>
          <a:lstStyle/>
          <a:p>
            <a:r>
              <a:rPr lang="el-GR" sz="2800" dirty="0" smtClean="0"/>
              <a:t>Μια πρώτη γνωριμία....</a:t>
            </a:r>
            <a:br>
              <a:rPr lang="el-GR" sz="2800" dirty="0" smtClean="0"/>
            </a:br>
            <a:endParaRPr lang="en-US" sz="2800" dirty="0"/>
          </a:p>
        </p:txBody>
      </p:sp>
      <p:sp>
        <p:nvSpPr>
          <p:cNvPr id="3" name="Content Placeholder 2"/>
          <p:cNvSpPr>
            <a:spLocks noGrp="1"/>
          </p:cNvSpPr>
          <p:nvPr>
            <p:ph idx="1"/>
          </p:nvPr>
        </p:nvSpPr>
        <p:spPr>
          <a:xfrm>
            <a:off x="448965" y="1502815"/>
            <a:ext cx="8246070" cy="2443281"/>
          </a:xfrm>
        </p:spPr>
        <p:txBody>
          <a:bodyPr numCol="1">
            <a:normAutofit/>
          </a:bodyPr>
          <a:lstStyle/>
          <a:p>
            <a:pPr marL="0" indent="0" algn="just">
              <a:buNone/>
            </a:pPr>
            <a:r>
              <a:rPr lang="el-GR" sz="2000" dirty="0"/>
              <a:t>Ο Χορτιάτης ή Κισσός είναι βουνό ανατολικά της Θεσσαλονίκης το οποίο γεωγραφικά ανήκει στο συγκρότημα των βουνών </a:t>
            </a:r>
            <a:r>
              <a:rPr lang="el-GR" sz="2000" dirty="0" smtClean="0"/>
              <a:t>της</a:t>
            </a:r>
            <a:r>
              <a:rPr lang="en-US" sz="2000" dirty="0" smtClean="0"/>
              <a:t> </a:t>
            </a:r>
            <a:r>
              <a:rPr lang="el-GR" sz="2000" dirty="0" smtClean="0"/>
              <a:t>Χαλκιδικής. </a:t>
            </a:r>
            <a:r>
              <a:rPr lang="el-GR" sz="2000" dirty="0"/>
              <a:t>Ξεπροβάλει μοναχικός και επιβλητικός σαν φύλακας - άγγελος της μεγάλης μας πόλης. Άλλωστε από </a:t>
            </a:r>
            <a:r>
              <a:rPr lang="el-GR" sz="2000" dirty="0" smtClean="0"/>
              <a:t>τη </a:t>
            </a:r>
            <a:r>
              <a:rPr lang="el-GR" sz="2000" dirty="0"/>
              <a:t>δημιουργία της ο Χορτιάτης - Κισσός τότε - της πρόσφερε πολλά. Τους πρώτους κατοίκους της μα πρωτίστως το ζωογόνο νερό! </a:t>
            </a:r>
          </a:p>
          <a:p>
            <a:pPr marL="0" indent="0">
              <a:buNone/>
            </a:pPr>
            <a:endParaRPr lang="en-US" sz="2000"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8231" y="3641778"/>
            <a:ext cx="2443279" cy="15017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3309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51480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364344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128" y="281175"/>
            <a:ext cx="6260907" cy="763525"/>
          </a:xfrm>
        </p:spPr>
        <p:txBody>
          <a:bodyPr>
            <a:normAutofit/>
          </a:bodyPr>
          <a:lstStyle/>
          <a:p>
            <a:pPr algn="l"/>
            <a:r>
              <a:rPr lang="el-GR" dirty="0" smtClean="0"/>
              <a:t>Χλωρίδα</a:t>
            </a:r>
            <a:endParaRPr lang="en-US" dirty="0"/>
          </a:p>
        </p:txBody>
      </p:sp>
      <p:sp>
        <p:nvSpPr>
          <p:cNvPr id="5" name="Content Placeholder 4"/>
          <p:cNvSpPr>
            <a:spLocks noGrp="1"/>
          </p:cNvSpPr>
          <p:nvPr>
            <p:ph idx="1"/>
          </p:nvPr>
        </p:nvSpPr>
        <p:spPr>
          <a:xfrm>
            <a:off x="2434130" y="1044700"/>
            <a:ext cx="6260906" cy="3817625"/>
          </a:xfrm>
        </p:spPr>
        <p:txBody>
          <a:bodyPr>
            <a:normAutofit/>
          </a:bodyPr>
          <a:lstStyle/>
          <a:p>
            <a:pPr marL="0" indent="0">
              <a:buNone/>
            </a:pPr>
            <a:r>
              <a:rPr lang="el-GR" dirty="0"/>
              <a:t>Το βουνό καλύπτεται από βελανιδιές, καστανιές, καρυδιές, οξιές και έλατα. Στο βουνό θα δούμε μεγάλη ποικιλία μανιταριών και πολλά αρωματικά </a:t>
            </a:r>
            <a:r>
              <a:rPr lang="el-GR" dirty="0" smtClean="0"/>
              <a:t>βότανα όπως: </a:t>
            </a:r>
            <a:r>
              <a:rPr lang="el-GR" dirty="0"/>
              <a:t>ο κρόκος, άγριο κυκλάμινο, άγρια ανεμώνη,  βατομουριές, αγριοτριανταφυλλιές, κορομηλιές.</a:t>
            </a:r>
          </a:p>
          <a:p>
            <a:pPr marL="0" indent="0">
              <a:buNone/>
            </a:pPr>
            <a:endParaRPr lang="en-US" dirty="0"/>
          </a:p>
        </p:txBody>
      </p:sp>
    </p:spTree>
    <p:extLst>
      <p:ext uri="{BB962C8B-B14F-4D97-AF65-F5344CB8AC3E}">
        <p14:creationId xmlns="" xmlns:p14="http://schemas.microsoft.com/office/powerpoint/2010/main" val="110163387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1670" y="891995"/>
            <a:ext cx="8093365" cy="763525"/>
          </a:xfrm>
        </p:spPr>
        <p:txBody>
          <a:bodyPr>
            <a:normAutofit/>
          </a:bodyPr>
          <a:lstStyle/>
          <a:p>
            <a:r>
              <a:rPr lang="el-GR" dirty="0" smtClean="0"/>
              <a:t>Πανίδα</a:t>
            </a:r>
            <a:endParaRPr lang="en-US" dirty="0"/>
          </a:p>
        </p:txBody>
      </p:sp>
      <p:sp>
        <p:nvSpPr>
          <p:cNvPr id="2" name="Content Placeholder 1"/>
          <p:cNvSpPr>
            <a:spLocks noGrp="1"/>
          </p:cNvSpPr>
          <p:nvPr>
            <p:ph sz="half" idx="2"/>
          </p:nvPr>
        </p:nvSpPr>
        <p:spPr>
          <a:xfrm>
            <a:off x="601670" y="1960930"/>
            <a:ext cx="8005450" cy="2276294"/>
          </a:xfrm>
        </p:spPr>
        <p:txBody>
          <a:bodyPr>
            <a:normAutofit lnSpcReduction="10000"/>
          </a:bodyPr>
          <a:lstStyle/>
          <a:p>
            <a:pPr marL="0" indent="0">
              <a:buNone/>
            </a:pPr>
            <a:r>
              <a:rPr lang="el-GR" dirty="0"/>
              <a:t>Στα δάση του βουνού υπάρχουν αλεπούδες, λαγοί, σκίουροι,  χελώνες ενώ στις ρεματιές θα συναντήσουμε νεροχελώνες, σαλαμάνδρες και σαύρες. Μεγάλο ενδιαφέρον έχει και η πτηνοπανίδα. </a:t>
            </a:r>
            <a:r>
              <a:rPr lang="el-GR" dirty="0" smtClean="0"/>
              <a:t>Θα </a:t>
            </a:r>
            <a:r>
              <a:rPr lang="el-GR" dirty="0"/>
              <a:t>συναντήσουμε πολλά είδη αρπακτικών πτηνών (κουκουβάγιες, γεράκια κ.α). Σπάνια συναντούμε αβλαβή φίδια.</a:t>
            </a:r>
          </a:p>
          <a:p>
            <a:pPr marL="0" indent="0">
              <a:buNone/>
            </a:pPr>
            <a:endParaRPr lang="el-GR" dirty="0"/>
          </a:p>
        </p:txBody>
      </p:sp>
    </p:spTree>
    <p:extLst>
      <p:ext uri="{BB962C8B-B14F-4D97-AF65-F5344CB8AC3E}">
        <p14:creationId xmlns="" xmlns:p14="http://schemas.microsoft.com/office/powerpoint/2010/main" val="41707837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ÎÏÎ¿ÏÎ­Î»ÎµÏÎ¼Î± ÎµÎ¹ÎºÏÎ½Î±Ï Î³Î¹Î± Î´Î±ÏÎ¿Ï ÏÎ¿ÏÏÎ¹Î±ÏÎ·"/>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910069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1197405"/>
            <a:ext cx="8246070" cy="610820"/>
          </a:xfrm>
        </p:spPr>
        <p:txBody>
          <a:bodyPr>
            <a:noAutofit/>
          </a:bodyPr>
          <a:lstStyle/>
          <a:p>
            <a:r>
              <a:rPr lang="el-GR" sz="2800" dirty="0">
                <a:effectLst/>
              </a:rPr>
              <a:t>Το Μονοπάτι των Παγοποιών</a:t>
            </a:r>
            <a:br>
              <a:rPr lang="el-GR" sz="2800" dirty="0">
                <a:effectLst/>
              </a:rPr>
            </a:br>
            <a:endParaRPr lang="el-GR" sz="2800" dirty="0"/>
          </a:p>
        </p:txBody>
      </p:sp>
      <p:sp>
        <p:nvSpPr>
          <p:cNvPr id="3" name="Content Placeholder 2"/>
          <p:cNvSpPr>
            <a:spLocks noGrp="1"/>
          </p:cNvSpPr>
          <p:nvPr>
            <p:ph idx="1"/>
          </p:nvPr>
        </p:nvSpPr>
        <p:spPr>
          <a:xfrm>
            <a:off x="601670" y="1783990"/>
            <a:ext cx="8246070" cy="3359510"/>
          </a:xfrm>
        </p:spPr>
        <p:txBody>
          <a:bodyPr>
            <a:normAutofit lnSpcReduction="10000"/>
          </a:bodyPr>
          <a:lstStyle/>
          <a:p>
            <a:pPr marL="0" indent="0"/>
            <a:r>
              <a:rPr lang="el-GR" dirty="0"/>
              <a:t>Είναι από τις ομορφότερες και γνωστότερες διαδρομές πάνω στα χνάρια των παλιών περίφημων Χορτιατινών παγοποιών</a:t>
            </a:r>
            <a:r>
              <a:rPr lang="el-GR" dirty="0" smtClean="0"/>
              <a:t>.</a:t>
            </a:r>
          </a:p>
          <a:p>
            <a:pPr marL="0" indent="0"/>
            <a:r>
              <a:rPr lang="el-GR" dirty="0" smtClean="0"/>
              <a:t> </a:t>
            </a:r>
            <a:r>
              <a:rPr lang="el-GR" dirty="0"/>
              <a:t>Είναι η κλασσική διαδρομή που συνδέει το χωριό Χορτιάτης με το καταφύγιο του ΣΕΟ. Διασχίζοντας το δάσος περνάμε από τρεις διαφορετικούς τύπους βλάστησης: τα πουρνάρια, τις καστανιές </a:t>
            </a:r>
            <a:r>
              <a:rPr lang="el-GR" dirty="0" smtClean="0"/>
              <a:t>και </a:t>
            </a:r>
            <a:r>
              <a:rPr lang="el-GR" dirty="0"/>
              <a:t>τέλος, τις οξιές. </a:t>
            </a:r>
            <a:endParaRPr lang="el-GR" dirty="0" smtClean="0"/>
          </a:p>
        </p:txBody>
      </p:sp>
    </p:spTree>
    <p:extLst>
      <p:ext uri="{BB962C8B-B14F-4D97-AF65-F5344CB8AC3E}">
        <p14:creationId xmlns="" xmlns:p14="http://schemas.microsoft.com/office/powerpoint/2010/main" val="2401485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dirty="0" smtClean="0"/>
              <a:t>Το δάσος είναι θαυμάσιο σχεδόν κάθε εποχή: την άνοιξη με το φρέσκο πράσινο και τα λουλούδια, το καλοκαίρι με την δροσιά του, το φθινόπωρο με τα κάστανα και τα κιτρινοκόκκινα φύλλα, το χειμώνα με τα χιόνια και το αναμμένο τζάκι στο καταφύγιο. </a:t>
            </a:r>
            <a:br>
              <a:rPr lang="el-GR" dirty="0" smtClean="0"/>
            </a:br>
            <a:endParaRPr lang="el-GR" dirty="0" smtClean="0"/>
          </a:p>
          <a:p>
            <a:endParaRPr lang="el-GR" dirty="0"/>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Xortiatis 018.jpg"/>
          <p:cNvPicPr>
            <a:picLocks noChangeAspect="1"/>
          </p:cNvPicPr>
          <p:nvPr/>
        </p:nvPicPr>
        <p:blipFill>
          <a:blip r:embed="rId2" cstate="print"/>
          <a:srcRect r="-1132" b="14444"/>
          <a:stretch>
            <a:fillRect/>
          </a:stretch>
        </p:blipFill>
        <p:spPr>
          <a:xfrm>
            <a:off x="0" y="0"/>
            <a:ext cx="9296400" cy="5143500"/>
          </a:xfrm>
          <a:prstGeom prst="rect">
            <a:avLst/>
          </a:prstGeom>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Words>
  <Application>Microsoft Office PowerPoint</Application>
  <PresentationFormat>Προβολή στην οθόνη (16:9)</PresentationFormat>
  <Paragraphs>32</Paragraphs>
  <Slides>19</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Office Theme</vt:lpstr>
      <vt:lpstr>Το Δάσος του Χορτιάτη</vt:lpstr>
      <vt:lpstr>Μια πρώτη γνωριμία.... </vt:lpstr>
      <vt:lpstr>Διαφάνεια 3</vt:lpstr>
      <vt:lpstr>Χλωρίδα</vt:lpstr>
      <vt:lpstr>Πανίδα</vt:lpstr>
      <vt:lpstr>Διαφάνεια 6</vt:lpstr>
      <vt:lpstr>Το Μονοπάτι των Παγοποιών </vt:lpstr>
      <vt:lpstr>Διαφάνεια 8</vt:lpstr>
      <vt:lpstr>Διαφάνεια 9</vt:lpstr>
      <vt:lpstr>Το έθιμο του Πάσχα</vt:lpstr>
      <vt:lpstr>Τέλος...</vt:lpstr>
      <vt:lpstr>Διαφάνεια 12</vt:lpstr>
      <vt:lpstr>Διαφάνεια 13</vt:lpstr>
      <vt:lpstr>Στη συνέχεια ακολουθούν κάποια βίντεο για την ιστορία του Χορτιάτη</vt:lpstr>
      <vt:lpstr>Διαφάνεια 15</vt:lpstr>
      <vt:lpstr>Διαφάνεια 16</vt:lpstr>
      <vt:lpstr>Διαφάνεια 17</vt:lpstr>
      <vt:lpstr>Πληροφορίες από:</vt:lpstr>
      <vt:lpstr>Σας ευχαριστούμε για την παρακολούθηση!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2017-07-10T01:34:06Z</dcterms:created>
  <dcterms:modified xsi:type="dcterms:W3CDTF">2018-12-05T07:01:09Z</dcterms:modified>
</cp:coreProperties>
</file>