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81" r:id="rId8"/>
    <p:sldId id="274" r:id="rId9"/>
    <p:sldId id="280" r:id="rId10"/>
    <p:sldId id="261" r:id="rId11"/>
    <p:sldId id="270" r:id="rId12"/>
    <p:sldId id="271" r:id="rId13"/>
    <p:sldId id="262" r:id="rId14"/>
    <p:sldId id="272" r:id="rId15"/>
    <p:sldId id="263" r:id="rId16"/>
    <p:sldId id="264" r:id="rId17"/>
    <p:sldId id="275" r:id="rId18"/>
    <p:sldId id="276" r:id="rId19"/>
    <p:sldId id="267" r:id="rId20"/>
    <p:sldId id="268" r:id="rId21"/>
    <p:sldId id="269" r:id="rId22"/>
    <p:sldId id="266" r:id="rId23"/>
    <p:sldId id="279" r:id="rId2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AA9C"/>
    <a:srgbClr val="003300"/>
    <a:srgbClr val="3366FF"/>
    <a:srgbClr val="3ABFC6"/>
    <a:srgbClr val="422C16"/>
    <a:srgbClr val="0C788E"/>
    <a:srgbClr val="025198"/>
    <a:srgbClr val="000099"/>
    <a:srgbClr val="1C1C1C"/>
    <a:srgbClr val="00005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94652" autoAdjust="0"/>
  </p:normalViewPr>
  <p:slideViewPr>
    <p:cSldViewPr>
      <p:cViewPr varScale="1">
        <p:scale>
          <a:sx n="99" d="100"/>
          <a:sy n="99" d="100"/>
        </p:scale>
        <p:origin x="-1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s-ES"/>
          </a:p>
        </p:txBody>
      </p:sp>
      <p:sp>
        <p:nvSpPr>
          <p:cNvPr id="5" name="4 - Θέση υποσέλιδου"/>
          <p:cNvSpPr>
            <a:spLocks noGrp="1"/>
          </p:cNvSpPr>
          <p:nvPr>
            <p:ph type="ftr" sz="quarter" idx="11"/>
          </p:nvPr>
        </p:nvSpPr>
        <p:spPr/>
        <p:txBody>
          <a:bodyPr/>
          <a:lstStyle>
            <a:lvl1pPr>
              <a:defRPr/>
            </a:lvl1pPr>
          </a:lstStyle>
          <a:p>
            <a:endParaRPr lang="es-ES"/>
          </a:p>
        </p:txBody>
      </p:sp>
      <p:sp>
        <p:nvSpPr>
          <p:cNvPr id="6" name="5 - Θέση αριθμού διαφάνειας"/>
          <p:cNvSpPr>
            <a:spLocks noGrp="1"/>
          </p:cNvSpPr>
          <p:nvPr>
            <p:ph type="sldNum" sz="quarter" idx="12"/>
          </p:nvPr>
        </p:nvSpPr>
        <p:spPr/>
        <p:txBody>
          <a:bodyPr/>
          <a:lstStyle>
            <a:lvl1pPr>
              <a:defRPr/>
            </a:lvl1pPr>
          </a:lstStyle>
          <a:p>
            <a:fld id="{059B7325-F483-4E66-92DC-C89853FD4A49}"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endParaRPr lang="es-ES"/>
          </a:p>
        </p:txBody>
      </p:sp>
      <p:sp>
        <p:nvSpPr>
          <p:cNvPr id="5" name="4 - Θέση υποσέλιδου"/>
          <p:cNvSpPr>
            <a:spLocks noGrp="1"/>
          </p:cNvSpPr>
          <p:nvPr>
            <p:ph type="ftr" sz="quarter" idx="11"/>
          </p:nvPr>
        </p:nvSpPr>
        <p:spPr/>
        <p:txBody>
          <a:bodyPr/>
          <a:lstStyle>
            <a:lvl1pPr>
              <a:defRPr/>
            </a:lvl1pPr>
          </a:lstStyle>
          <a:p>
            <a:endParaRPr lang="es-ES"/>
          </a:p>
        </p:txBody>
      </p:sp>
      <p:sp>
        <p:nvSpPr>
          <p:cNvPr id="6" name="5 - Θέση αριθμού διαφάνειας"/>
          <p:cNvSpPr>
            <a:spLocks noGrp="1"/>
          </p:cNvSpPr>
          <p:nvPr>
            <p:ph type="sldNum" sz="quarter" idx="12"/>
          </p:nvPr>
        </p:nvSpPr>
        <p:spPr/>
        <p:txBody>
          <a:bodyPr/>
          <a:lstStyle>
            <a:lvl1pPr>
              <a:defRPr/>
            </a:lvl1pPr>
          </a:lstStyle>
          <a:p>
            <a:fld id="{92AF56A6-9E25-45A8-A145-D03D891AD6F7}"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endParaRPr lang="es-ES"/>
          </a:p>
        </p:txBody>
      </p:sp>
      <p:sp>
        <p:nvSpPr>
          <p:cNvPr id="5" name="4 - Θέση υποσέλιδου"/>
          <p:cNvSpPr>
            <a:spLocks noGrp="1"/>
          </p:cNvSpPr>
          <p:nvPr>
            <p:ph type="ftr" sz="quarter" idx="11"/>
          </p:nvPr>
        </p:nvSpPr>
        <p:spPr/>
        <p:txBody>
          <a:bodyPr/>
          <a:lstStyle>
            <a:lvl1pPr>
              <a:defRPr/>
            </a:lvl1pPr>
          </a:lstStyle>
          <a:p>
            <a:endParaRPr lang="es-ES"/>
          </a:p>
        </p:txBody>
      </p:sp>
      <p:sp>
        <p:nvSpPr>
          <p:cNvPr id="6" name="5 - Θέση αριθμού διαφάνειας"/>
          <p:cNvSpPr>
            <a:spLocks noGrp="1"/>
          </p:cNvSpPr>
          <p:nvPr>
            <p:ph type="sldNum" sz="quarter" idx="12"/>
          </p:nvPr>
        </p:nvSpPr>
        <p:spPr/>
        <p:txBody>
          <a:bodyPr/>
          <a:lstStyle>
            <a:lvl1pPr>
              <a:defRPr/>
            </a:lvl1pPr>
          </a:lstStyle>
          <a:p>
            <a:fld id="{B18B9689-25A0-4A20-90EA-C387AFAFFAC7}" type="slidenum">
              <a:rPr lang="es-ES"/>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endParaRPr lang="es-ES"/>
          </a:p>
        </p:txBody>
      </p:sp>
      <p:sp>
        <p:nvSpPr>
          <p:cNvPr id="5" name="4 - Θέση υποσέλιδου"/>
          <p:cNvSpPr>
            <a:spLocks noGrp="1"/>
          </p:cNvSpPr>
          <p:nvPr>
            <p:ph type="ftr" sz="quarter" idx="11"/>
          </p:nvPr>
        </p:nvSpPr>
        <p:spPr/>
        <p:txBody>
          <a:bodyPr/>
          <a:lstStyle>
            <a:lvl1pPr>
              <a:defRPr/>
            </a:lvl1pPr>
          </a:lstStyle>
          <a:p>
            <a:endParaRPr lang="es-ES"/>
          </a:p>
        </p:txBody>
      </p:sp>
      <p:sp>
        <p:nvSpPr>
          <p:cNvPr id="6" name="5 - Θέση αριθμού διαφάνειας"/>
          <p:cNvSpPr>
            <a:spLocks noGrp="1"/>
          </p:cNvSpPr>
          <p:nvPr>
            <p:ph type="sldNum" sz="quarter" idx="12"/>
          </p:nvPr>
        </p:nvSpPr>
        <p:spPr/>
        <p:txBody>
          <a:bodyPr/>
          <a:lstStyle>
            <a:lvl1pPr>
              <a:defRPr/>
            </a:lvl1pPr>
          </a:lstStyle>
          <a:p>
            <a:fld id="{0F624F44-AF74-4273-9846-CA6096A65A97}"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s-ES"/>
          </a:p>
        </p:txBody>
      </p:sp>
      <p:sp>
        <p:nvSpPr>
          <p:cNvPr id="5" name="4 - Θέση υποσέλιδου"/>
          <p:cNvSpPr>
            <a:spLocks noGrp="1"/>
          </p:cNvSpPr>
          <p:nvPr>
            <p:ph type="ftr" sz="quarter" idx="11"/>
          </p:nvPr>
        </p:nvSpPr>
        <p:spPr/>
        <p:txBody>
          <a:bodyPr/>
          <a:lstStyle>
            <a:lvl1pPr>
              <a:defRPr/>
            </a:lvl1pPr>
          </a:lstStyle>
          <a:p>
            <a:endParaRPr lang="es-ES"/>
          </a:p>
        </p:txBody>
      </p:sp>
      <p:sp>
        <p:nvSpPr>
          <p:cNvPr id="6" name="5 - Θέση αριθμού διαφάνειας"/>
          <p:cNvSpPr>
            <a:spLocks noGrp="1"/>
          </p:cNvSpPr>
          <p:nvPr>
            <p:ph type="sldNum" sz="quarter" idx="12"/>
          </p:nvPr>
        </p:nvSpPr>
        <p:spPr/>
        <p:txBody>
          <a:bodyPr/>
          <a:lstStyle>
            <a:lvl1pPr>
              <a:defRPr/>
            </a:lvl1pPr>
          </a:lstStyle>
          <a:p>
            <a:fld id="{131AA784-FE42-47B6-B884-B6F2AA6B3E40}"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lvl1pPr>
              <a:defRPr/>
            </a:lvl1pPr>
          </a:lstStyle>
          <a:p>
            <a:endParaRPr lang="es-ES"/>
          </a:p>
        </p:txBody>
      </p:sp>
      <p:sp>
        <p:nvSpPr>
          <p:cNvPr id="6" name="5 - Θέση υποσέλιδου"/>
          <p:cNvSpPr>
            <a:spLocks noGrp="1"/>
          </p:cNvSpPr>
          <p:nvPr>
            <p:ph type="ftr" sz="quarter" idx="11"/>
          </p:nvPr>
        </p:nvSpPr>
        <p:spPr/>
        <p:txBody>
          <a:bodyPr/>
          <a:lstStyle>
            <a:lvl1pPr>
              <a:defRPr/>
            </a:lvl1pPr>
          </a:lstStyle>
          <a:p>
            <a:endParaRPr lang="es-ES"/>
          </a:p>
        </p:txBody>
      </p:sp>
      <p:sp>
        <p:nvSpPr>
          <p:cNvPr id="7" name="6 - Θέση αριθμού διαφάνειας"/>
          <p:cNvSpPr>
            <a:spLocks noGrp="1"/>
          </p:cNvSpPr>
          <p:nvPr>
            <p:ph type="sldNum" sz="quarter" idx="12"/>
          </p:nvPr>
        </p:nvSpPr>
        <p:spPr/>
        <p:txBody>
          <a:bodyPr/>
          <a:lstStyle>
            <a:lvl1pPr>
              <a:defRPr/>
            </a:lvl1pPr>
          </a:lstStyle>
          <a:p>
            <a:fld id="{D58A278B-18A9-4B66-AFBA-601A4901CD02}"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lvl1pPr>
              <a:defRPr/>
            </a:lvl1pPr>
          </a:lstStyle>
          <a:p>
            <a:endParaRPr lang="es-ES"/>
          </a:p>
        </p:txBody>
      </p:sp>
      <p:sp>
        <p:nvSpPr>
          <p:cNvPr id="8" name="7 - Θέση υποσέλιδου"/>
          <p:cNvSpPr>
            <a:spLocks noGrp="1"/>
          </p:cNvSpPr>
          <p:nvPr>
            <p:ph type="ftr" sz="quarter" idx="11"/>
          </p:nvPr>
        </p:nvSpPr>
        <p:spPr/>
        <p:txBody>
          <a:bodyPr/>
          <a:lstStyle>
            <a:lvl1pPr>
              <a:defRPr/>
            </a:lvl1pPr>
          </a:lstStyle>
          <a:p>
            <a:endParaRPr lang="es-ES"/>
          </a:p>
        </p:txBody>
      </p:sp>
      <p:sp>
        <p:nvSpPr>
          <p:cNvPr id="9" name="8 - Θέση αριθμού διαφάνειας"/>
          <p:cNvSpPr>
            <a:spLocks noGrp="1"/>
          </p:cNvSpPr>
          <p:nvPr>
            <p:ph type="sldNum" sz="quarter" idx="12"/>
          </p:nvPr>
        </p:nvSpPr>
        <p:spPr/>
        <p:txBody>
          <a:bodyPr/>
          <a:lstStyle>
            <a:lvl1pPr>
              <a:defRPr/>
            </a:lvl1pPr>
          </a:lstStyle>
          <a:p>
            <a:fld id="{87FD97DD-5D42-4A48-A477-042FC8694E7E}"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lvl1pPr>
              <a:defRPr/>
            </a:lvl1pPr>
          </a:lstStyle>
          <a:p>
            <a:endParaRPr lang="es-ES"/>
          </a:p>
        </p:txBody>
      </p:sp>
      <p:sp>
        <p:nvSpPr>
          <p:cNvPr id="4" name="3 - Θέση υποσέλιδου"/>
          <p:cNvSpPr>
            <a:spLocks noGrp="1"/>
          </p:cNvSpPr>
          <p:nvPr>
            <p:ph type="ftr" sz="quarter" idx="11"/>
          </p:nvPr>
        </p:nvSpPr>
        <p:spPr/>
        <p:txBody>
          <a:bodyPr/>
          <a:lstStyle>
            <a:lvl1pPr>
              <a:defRPr/>
            </a:lvl1pPr>
          </a:lstStyle>
          <a:p>
            <a:endParaRPr lang="es-ES"/>
          </a:p>
        </p:txBody>
      </p:sp>
      <p:sp>
        <p:nvSpPr>
          <p:cNvPr id="5" name="4 - Θέση αριθμού διαφάνειας"/>
          <p:cNvSpPr>
            <a:spLocks noGrp="1"/>
          </p:cNvSpPr>
          <p:nvPr>
            <p:ph type="sldNum" sz="quarter" idx="12"/>
          </p:nvPr>
        </p:nvSpPr>
        <p:spPr/>
        <p:txBody>
          <a:bodyPr/>
          <a:lstStyle>
            <a:lvl1pPr>
              <a:defRPr/>
            </a:lvl1pPr>
          </a:lstStyle>
          <a:p>
            <a:fld id="{F0593B8D-D5F6-4298-A30D-03ABDD528715}"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s-ES"/>
          </a:p>
        </p:txBody>
      </p:sp>
      <p:sp>
        <p:nvSpPr>
          <p:cNvPr id="3" name="2 - Θέση υποσέλιδου"/>
          <p:cNvSpPr>
            <a:spLocks noGrp="1"/>
          </p:cNvSpPr>
          <p:nvPr>
            <p:ph type="ftr" sz="quarter" idx="11"/>
          </p:nvPr>
        </p:nvSpPr>
        <p:spPr/>
        <p:txBody>
          <a:bodyPr/>
          <a:lstStyle>
            <a:lvl1pPr>
              <a:defRPr/>
            </a:lvl1pPr>
          </a:lstStyle>
          <a:p>
            <a:endParaRPr lang="es-ES"/>
          </a:p>
        </p:txBody>
      </p:sp>
      <p:sp>
        <p:nvSpPr>
          <p:cNvPr id="4" name="3 - Θέση αριθμού διαφάνειας"/>
          <p:cNvSpPr>
            <a:spLocks noGrp="1"/>
          </p:cNvSpPr>
          <p:nvPr>
            <p:ph type="sldNum" sz="quarter" idx="12"/>
          </p:nvPr>
        </p:nvSpPr>
        <p:spPr/>
        <p:txBody>
          <a:bodyPr/>
          <a:lstStyle>
            <a:lvl1pPr>
              <a:defRPr/>
            </a:lvl1pPr>
          </a:lstStyle>
          <a:p>
            <a:fld id="{C5995BDD-FDCB-46FC-8658-0DEF79608074}"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s-ES"/>
          </a:p>
        </p:txBody>
      </p:sp>
      <p:sp>
        <p:nvSpPr>
          <p:cNvPr id="6" name="5 - Θέση υποσέλιδου"/>
          <p:cNvSpPr>
            <a:spLocks noGrp="1"/>
          </p:cNvSpPr>
          <p:nvPr>
            <p:ph type="ftr" sz="quarter" idx="11"/>
          </p:nvPr>
        </p:nvSpPr>
        <p:spPr/>
        <p:txBody>
          <a:bodyPr/>
          <a:lstStyle>
            <a:lvl1pPr>
              <a:defRPr/>
            </a:lvl1pPr>
          </a:lstStyle>
          <a:p>
            <a:endParaRPr lang="es-ES"/>
          </a:p>
        </p:txBody>
      </p:sp>
      <p:sp>
        <p:nvSpPr>
          <p:cNvPr id="7" name="6 - Θέση αριθμού διαφάνειας"/>
          <p:cNvSpPr>
            <a:spLocks noGrp="1"/>
          </p:cNvSpPr>
          <p:nvPr>
            <p:ph type="sldNum" sz="quarter" idx="12"/>
          </p:nvPr>
        </p:nvSpPr>
        <p:spPr/>
        <p:txBody>
          <a:bodyPr/>
          <a:lstStyle>
            <a:lvl1pPr>
              <a:defRPr/>
            </a:lvl1pPr>
          </a:lstStyle>
          <a:p>
            <a:fld id="{0FF6AF30-9F14-4ECF-BE89-4AE2F6BD7944}"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s-ES"/>
          </a:p>
        </p:txBody>
      </p:sp>
      <p:sp>
        <p:nvSpPr>
          <p:cNvPr id="6" name="5 - Θέση υποσέλιδου"/>
          <p:cNvSpPr>
            <a:spLocks noGrp="1"/>
          </p:cNvSpPr>
          <p:nvPr>
            <p:ph type="ftr" sz="quarter" idx="11"/>
          </p:nvPr>
        </p:nvSpPr>
        <p:spPr/>
        <p:txBody>
          <a:bodyPr/>
          <a:lstStyle>
            <a:lvl1pPr>
              <a:defRPr/>
            </a:lvl1pPr>
          </a:lstStyle>
          <a:p>
            <a:endParaRPr lang="es-ES"/>
          </a:p>
        </p:txBody>
      </p:sp>
      <p:sp>
        <p:nvSpPr>
          <p:cNvPr id="7" name="6 - Θέση αριθμού διαφάνειας"/>
          <p:cNvSpPr>
            <a:spLocks noGrp="1"/>
          </p:cNvSpPr>
          <p:nvPr>
            <p:ph type="sldNum" sz="quarter" idx="12"/>
          </p:nvPr>
        </p:nvSpPr>
        <p:spPr/>
        <p:txBody>
          <a:bodyPr/>
          <a:lstStyle>
            <a:lvl1pPr>
              <a:defRPr/>
            </a:lvl1pPr>
          </a:lstStyle>
          <a:p>
            <a:fld id="{CCF3B6BB-6BAF-4B73-85C2-FBEA6DED8812}"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277B34-574D-4352-BFF3-EA95289CACE3}"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179512" y="4509120"/>
            <a:ext cx="6408712" cy="544513"/>
          </a:xfrm>
          <a:noFill/>
          <a:ln/>
        </p:spPr>
        <p:txBody>
          <a:bodyPr/>
          <a:lstStyle/>
          <a:p>
            <a:pPr algn="l"/>
            <a:r>
              <a:rPr lang="el-GR" sz="2400" dirty="0">
                <a:solidFill>
                  <a:schemeClr val="bg1"/>
                </a:solidFill>
              </a:rPr>
              <a:t>Περιβαλλοντικό Πρόγραμμα: </a:t>
            </a:r>
            <a:br>
              <a:rPr lang="el-GR" sz="2400" dirty="0">
                <a:solidFill>
                  <a:schemeClr val="bg1"/>
                </a:solidFill>
              </a:rPr>
            </a:br>
            <a:r>
              <a:rPr lang="el-GR" sz="2400" dirty="0">
                <a:solidFill>
                  <a:schemeClr val="bg1"/>
                </a:solidFill>
              </a:rPr>
              <a:t>Προσέχω το δάσος -Αγαπώ τη ζωή</a:t>
            </a:r>
            <a:br>
              <a:rPr lang="el-GR" sz="2400" dirty="0">
                <a:solidFill>
                  <a:schemeClr val="bg1"/>
                </a:solidFill>
              </a:rPr>
            </a:br>
            <a:r>
              <a:rPr lang="el-GR" sz="2400" dirty="0">
                <a:solidFill>
                  <a:schemeClr val="bg1"/>
                </a:solidFill>
              </a:rPr>
              <a:t>	2018 - 2019</a:t>
            </a:r>
            <a:r>
              <a:rPr lang="el-GR" sz="3600" dirty="0">
                <a:solidFill>
                  <a:schemeClr val="bg1"/>
                </a:solidFill>
              </a:rPr>
              <a:t/>
            </a:r>
            <a:br>
              <a:rPr lang="el-GR" sz="3600" dirty="0">
                <a:solidFill>
                  <a:schemeClr val="bg1"/>
                </a:solidFill>
              </a:rPr>
            </a:br>
            <a:endParaRPr lang="es-ES" sz="3200" dirty="0">
              <a:solidFill>
                <a:schemeClr val="bg1"/>
              </a:solidFill>
            </a:endParaRPr>
          </a:p>
        </p:txBody>
      </p:sp>
      <p:sp>
        <p:nvSpPr>
          <p:cNvPr id="2167" name="Rectangle 119"/>
          <p:cNvSpPr>
            <a:spLocks noChangeArrowheads="1"/>
          </p:cNvSpPr>
          <p:nvPr/>
        </p:nvSpPr>
        <p:spPr bwMode="auto">
          <a:xfrm>
            <a:off x="5615608" y="4365104"/>
            <a:ext cx="3528392" cy="544513"/>
          </a:xfrm>
          <a:prstGeom prst="rect">
            <a:avLst/>
          </a:prstGeom>
          <a:noFill/>
          <a:ln w="9525">
            <a:noFill/>
            <a:miter lim="800000"/>
            <a:headEnd/>
            <a:tailEnd/>
          </a:ln>
          <a:effectLst/>
        </p:spPr>
        <p:txBody>
          <a:bodyPr anchor="ctr"/>
          <a:lstStyle/>
          <a:p>
            <a:r>
              <a:rPr lang="el-GR" b="1" dirty="0">
                <a:solidFill>
                  <a:schemeClr val="bg1"/>
                </a:solidFill>
              </a:rPr>
              <a:t>Επιβλέπουσες: Κοκκίνου Ελ.</a:t>
            </a:r>
          </a:p>
          <a:p>
            <a:r>
              <a:rPr lang="el-GR" b="1" dirty="0">
                <a:solidFill>
                  <a:schemeClr val="bg1"/>
                </a:solidFill>
              </a:rPr>
              <a:t>                           Καναράκη Β.</a:t>
            </a:r>
          </a:p>
        </p:txBody>
      </p:sp>
      <p:pic>
        <p:nvPicPr>
          <p:cNvPr id="15362" name="Picture 2" descr="Αποτέλεσμα εικόνας για Αριστοτέλειο Κολλέγιο logo"/>
          <p:cNvPicPr>
            <a:picLocks noChangeAspect="1" noChangeArrowheads="1"/>
          </p:cNvPicPr>
          <p:nvPr/>
        </p:nvPicPr>
        <p:blipFill>
          <a:blip r:embed="rId3" cstate="print"/>
          <a:srcRect/>
          <a:stretch>
            <a:fillRect/>
          </a:stretch>
        </p:blipFill>
        <p:spPr bwMode="auto">
          <a:xfrm>
            <a:off x="12824" y="0"/>
            <a:ext cx="9144000" cy="1196752"/>
          </a:xfrm>
          <a:prstGeom prst="rect">
            <a:avLst/>
          </a:prstGeom>
          <a:noFill/>
        </p:spPr>
      </p:pic>
      <p:sp>
        <p:nvSpPr>
          <p:cNvPr id="5" name="4 - Ορθογώνιο"/>
          <p:cNvSpPr/>
          <p:nvPr/>
        </p:nvSpPr>
        <p:spPr>
          <a:xfrm>
            <a:off x="1331640" y="1772816"/>
            <a:ext cx="5962401" cy="2062103"/>
          </a:xfrm>
          <a:prstGeom prst="rect">
            <a:avLst/>
          </a:prstGeom>
        </p:spPr>
        <p:txBody>
          <a:bodyPr wrap="none">
            <a:spAutoFit/>
          </a:bodyPr>
          <a:lstStyle/>
          <a:p>
            <a:r>
              <a:rPr lang="el-GR" sz="4000" b="1" dirty="0">
                <a:solidFill>
                  <a:schemeClr val="bg1"/>
                </a:solidFill>
              </a:rPr>
              <a:t>«Τα οφέλη του δάσους»</a:t>
            </a:r>
          </a:p>
          <a:p>
            <a:pPr algn="ctr"/>
            <a:r>
              <a:rPr lang="el-GR" sz="2400" b="1" dirty="0">
                <a:solidFill>
                  <a:schemeClr val="bg1"/>
                </a:solidFill>
              </a:rPr>
              <a:t>Στάθης &amp; Αντώνης Μελόπουλος</a:t>
            </a:r>
          </a:p>
          <a:p>
            <a:pPr algn="ctr"/>
            <a:r>
              <a:rPr lang="el-GR" sz="2400" b="1" dirty="0">
                <a:solidFill>
                  <a:schemeClr val="bg1"/>
                </a:solidFill>
              </a:rPr>
              <a:t>Α’ Γυμνασίου</a:t>
            </a:r>
          </a:p>
          <a:p>
            <a:endParaRPr lang="el-GR" sz="4000" b="1" dirty="0"/>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Αποτέλεσμα εικόνας για εικονες του δασου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1268" name="AutoShape 4" descr="Αποτέλεσμα εικόνας για εικονες του δασου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1270" name="AutoShape 6" descr="Αποτέλεσμα εικόνας για εικονες του δασους"/>
          <p:cNvSpPr>
            <a:spLocks noChangeAspect="1" noChangeArrowheads="1"/>
          </p:cNvSpPr>
          <p:nvPr/>
        </p:nvSpPr>
        <p:spPr bwMode="auto">
          <a:xfrm>
            <a:off x="155575" y="-1676400"/>
            <a:ext cx="5715000" cy="3495675"/>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1272" name="Picture 8" descr="Αποτέλεσμα εικόνας για εικονες του δασους"/>
          <p:cNvPicPr>
            <a:picLocks noChangeAspect="1" noChangeArrowheads="1"/>
          </p:cNvPicPr>
          <p:nvPr/>
        </p:nvPicPr>
        <p:blipFill>
          <a:blip r:embed="rId2" cstate="print"/>
          <a:srcRect/>
          <a:stretch>
            <a:fillRect/>
          </a:stretch>
        </p:blipFill>
        <p:spPr bwMode="auto">
          <a:xfrm>
            <a:off x="1979712" y="4084701"/>
            <a:ext cx="5112568" cy="2512651"/>
          </a:xfrm>
          <a:prstGeom prst="rect">
            <a:avLst/>
          </a:prstGeom>
          <a:ln>
            <a:noFill/>
          </a:ln>
          <a:effectLst>
            <a:outerShdw blurRad="190500" algn="tl" rotWithShape="0">
              <a:srgbClr val="000000">
                <a:alpha val="70000"/>
              </a:srgbClr>
            </a:outerShdw>
          </a:effectLst>
        </p:spPr>
      </p:pic>
      <p:sp>
        <p:nvSpPr>
          <p:cNvPr id="3" name="Content Placeholder 2">
            <a:extLst>
              <a:ext uri="{FF2B5EF4-FFF2-40B4-BE49-F238E27FC236}">
                <a16:creationId xmlns:a16="http://schemas.microsoft.com/office/drawing/2014/main" xmlns="" id="{2C0FDD7D-652D-4D52-9C40-57F26240A533}"/>
              </a:ext>
            </a:extLst>
          </p:cNvPr>
          <p:cNvSpPr>
            <a:spLocks noGrp="1"/>
          </p:cNvSpPr>
          <p:nvPr>
            <p:ph idx="1"/>
          </p:nvPr>
        </p:nvSpPr>
        <p:spPr>
          <a:xfrm>
            <a:off x="155575" y="764704"/>
            <a:ext cx="8832850" cy="1558627"/>
          </a:xfrm>
        </p:spPr>
        <p:txBody>
          <a:bodyPr/>
          <a:lstStyle/>
          <a:p>
            <a:pPr marL="0" indent="0" algn="ctr">
              <a:buNone/>
            </a:pPr>
            <a:r>
              <a:rPr lang="el-GR" sz="1800" b="1" i="1" dirty="0"/>
              <a:t> </a:t>
            </a:r>
            <a:r>
              <a:rPr lang="el-GR" sz="1800" b="1" dirty="0"/>
              <a:t>Παράγει το απαραίτητο για τη ζωή μας οξυγόνο και δεσμεύει το επικίνδυνο για τη ζωή διοξείδιο του άνθρακα. Ένα εκτάριο δάσους (10 στρέμματα) παράγει 4 τόνους οξυγόνου το χρόνο. Από αυτό, επαναχρησιμοποιεί 1.5 τόνους και απελευθερώνει 2.5 στην ατμόσφαιρα. Η ποσότητα αυτή, είναι ίση με αυτή που χρειάζονται 10 άνθρωποι για όλο το χρόνο.</a:t>
            </a:r>
          </a:p>
          <a:p>
            <a:pPr algn="just">
              <a:buFont typeface="Arial" panose="020B0604020202020204" pitchFamily="34" charset="0"/>
              <a:buChar char="•"/>
            </a:pPr>
            <a:endParaRPr lang="el-GR" sz="1600" b="1" dirty="0">
              <a:solidFill>
                <a:schemeClr val="bg1"/>
              </a:solidFill>
            </a:endParaRPr>
          </a:p>
          <a:p>
            <a:endParaRPr lang="el-GR" dirty="0"/>
          </a:p>
        </p:txBody>
      </p:sp>
      <p:sp>
        <p:nvSpPr>
          <p:cNvPr id="4" name="Rectangle 3">
            <a:extLst>
              <a:ext uri="{FF2B5EF4-FFF2-40B4-BE49-F238E27FC236}">
                <a16:creationId xmlns:a16="http://schemas.microsoft.com/office/drawing/2014/main" xmlns="" id="{E4576F4A-20CE-42AB-B96D-52B7570B4213}"/>
              </a:ext>
            </a:extLst>
          </p:cNvPr>
          <p:cNvSpPr/>
          <p:nvPr/>
        </p:nvSpPr>
        <p:spPr>
          <a:xfrm>
            <a:off x="1168009" y="2461369"/>
            <a:ext cx="6707088" cy="1754326"/>
          </a:xfrm>
          <a:prstGeom prst="rect">
            <a:avLst/>
          </a:prstGeom>
        </p:spPr>
        <p:txBody>
          <a:bodyPr wrap="square">
            <a:spAutoFit/>
          </a:bodyPr>
          <a:lstStyle/>
          <a:p>
            <a:pPr marL="0" indent="0" algn="ctr">
              <a:buNone/>
            </a:pPr>
            <a:r>
              <a:rPr lang="el-GR" b="1" dirty="0"/>
              <a:t>Μειώνει την ένταση του ανέμου. Σε απόσταση 150 μέτρων περίπου μέσα στο δάσος από πεύκα, η κίνηση του ανέμου σταματά τελείως. Σε δάσος από έλατα η απόσταση φτάνει τα 120 μέτρα και σε μικτό δάσος ελάτης-ερυθρελάτης μόνο στα 40-50 μέτρα.</a:t>
            </a:r>
          </a:p>
          <a:p>
            <a:endParaRPr lang="el-GR" dirty="0"/>
          </a:p>
        </p:txBody>
      </p:sp>
    </p:spTree>
    <p:extLst>
      <p:ext uri="{BB962C8B-B14F-4D97-AF65-F5344CB8AC3E}">
        <p14:creationId xmlns:p14="http://schemas.microsoft.com/office/powerpoint/2010/main" xmlns="" val="16811068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Αποτέλεσμα εικόνας για εικονες του δασου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1748" name="AutoShape 4" descr="Αποτέλεσμα εικόνας για εικονες του δασου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1750" name="AutoShape 6" descr="Αποτέλεσμα εικόνας για εικονες του δασου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1752" name="AutoShape 8" descr="Αποτέλεσμα εικόνας για εικονες του δασου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1754" name="AutoShape 10" descr="Αποτέλεσμα εικόνας για εικονες του δασου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1756" name="Picture 12" descr="Σχετική εικόνα"/>
          <p:cNvPicPr>
            <a:picLocks noChangeAspect="1" noChangeArrowheads="1"/>
          </p:cNvPicPr>
          <p:nvPr/>
        </p:nvPicPr>
        <p:blipFill>
          <a:blip r:embed="rId2" cstate="print"/>
          <a:srcRect/>
          <a:stretch>
            <a:fillRect/>
          </a:stretch>
        </p:blipFill>
        <p:spPr bwMode="auto">
          <a:xfrm>
            <a:off x="5004048" y="692696"/>
            <a:ext cx="3876938" cy="3456384"/>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xmlns="" id="{2C0FDD7D-652D-4D52-9C40-57F26240A533}"/>
              </a:ext>
            </a:extLst>
          </p:cNvPr>
          <p:cNvSpPr>
            <a:spLocks noGrp="1"/>
          </p:cNvSpPr>
          <p:nvPr>
            <p:ph idx="1"/>
          </p:nvPr>
        </p:nvSpPr>
        <p:spPr>
          <a:xfrm>
            <a:off x="0" y="692696"/>
            <a:ext cx="4896544" cy="3384376"/>
          </a:xfrm>
        </p:spPr>
        <p:txBody>
          <a:bodyPr numCol="1"/>
          <a:lstStyle/>
          <a:p>
            <a:pPr marL="0" indent="0" algn="just">
              <a:buNone/>
            </a:pPr>
            <a:r>
              <a:rPr lang="el-GR" sz="1600" dirty="0">
                <a:solidFill>
                  <a:schemeClr val="bg1"/>
                </a:solidFill>
                <a:effectLst>
                  <a:outerShdw blurRad="38100" dist="38100" dir="2700000" algn="tl">
                    <a:srgbClr val="000000">
                      <a:alpha val="43137"/>
                    </a:srgbClr>
                  </a:outerShdw>
                </a:effectLst>
              </a:rPr>
              <a:t> </a:t>
            </a:r>
            <a:r>
              <a:rPr lang="el-GR" sz="1800" b="1" dirty="0"/>
              <a:t>Μειώνει την ένταση του φωτός και επιδρά στη σύνθεσή του, δημιουργώντας ένα ιδιαίτερο φωτοκλίμα. Η μείωση της έντασης είναι ανάλογη με το είδος των δέντρων και την πυκνότητα. Σε δάσος με πεύκα φτάνει το 50%, ενώ σε δάσος με οξιές το 90%. Το φύλλωμα, απορροφά πιο πολύ την ερυθρά και λιγότερο την πράσινη ακτινοβολία. με αποτέλεσμα στο δάσος, το φως να είναι πλούσιο σε πράσινη ακτινοβολία, είναι πιο ευχάριστο, ξεκούραστο και επιδρά ηρεμιστικά.</a:t>
            </a:r>
          </a:p>
          <a:p>
            <a:pPr algn="just">
              <a:buFont typeface="Arial" panose="020B0604020202020204" pitchFamily="34" charset="0"/>
              <a:buChar char="•"/>
            </a:pPr>
            <a:endParaRPr lang="el-GR" sz="1600" dirty="0">
              <a:solidFill>
                <a:schemeClr val="bg1"/>
              </a:solidFill>
              <a:effectLst>
                <a:outerShdw blurRad="38100" dist="38100" dir="2700000" algn="tl">
                  <a:srgbClr val="000000">
                    <a:alpha val="43137"/>
                  </a:srgbClr>
                </a:outerShdw>
              </a:effectLst>
            </a:endParaRPr>
          </a:p>
          <a:p>
            <a:endParaRPr lang="el-GR" dirty="0"/>
          </a:p>
        </p:txBody>
      </p:sp>
      <p:sp>
        <p:nvSpPr>
          <p:cNvPr id="4" name="Rectangle 3">
            <a:extLst>
              <a:ext uri="{FF2B5EF4-FFF2-40B4-BE49-F238E27FC236}">
                <a16:creationId xmlns:a16="http://schemas.microsoft.com/office/drawing/2014/main" xmlns="" id="{36E7533D-FC90-4512-81E1-DA7FA9E8501E}"/>
              </a:ext>
            </a:extLst>
          </p:cNvPr>
          <p:cNvSpPr/>
          <p:nvPr/>
        </p:nvSpPr>
        <p:spPr>
          <a:xfrm>
            <a:off x="251520" y="4437112"/>
            <a:ext cx="7992888" cy="2031325"/>
          </a:xfrm>
          <a:prstGeom prst="rect">
            <a:avLst/>
          </a:prstGeom>
        </p:spPr>
        <p:txBody>
          <a:bodyPr wrap="square">
            <a:spAutoFit/>
          </a:bodyPr>
          <a:lstStyle/>
          <a:p>
            <a:pPr marL="0" indent="0" algn="ctr">
              <a:buNone/>
            </a:pPr>
            <a:r>
              <a:rPr lang="el-GR" b="1" dirty="0"/>
              <a:t>Αμβλύνει τις ακραίες θερμοκρασίες, μειώνει τις μεγάλες, αυξάνει τις μικρές και παρεμποδίζει το σχηματισμό δρόσου και πάχνης. Το δάσος συγκρατεί μεγάλο μέρος της ηλιακής ακτινοβολίας και παρεμποδίζει την γήινη ακτινοβολία. Έτσι, το καλοκαίρι πχ. Η θερμοκρασία στο δάσος μπορεί να είναι μικρότερη από 10 βαθμούς κελσίου από ότι στην ύπαιθρο.</a:t>
            </a:r>
          </a:p>
          <a:p>
            <a:pPr algn="ctr">
              <a:buFont typeface="Arial" panose="020B0604020202020204" pitchFamily="34" charset="0"/>
              <a:buChar char="•"/>
            </a:pPr>
            <a:endParaRPr lang="el-GR" dirty="0"/>
          </a:p>
        </p:txBody>
      </p:sp>
    </p:spTree>
    <p:extLst>
      <p:ext uri="{BB962C8B-B14F-4D97-AF65-F5344CB8AC3E}">
        <p14:creationId xmlns:p14="http://schemas.microsoft.com/office/powerpoint/2010/main" xmlns="" val="16811068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Αποτέλεσμα εικόνας για εικονες του δασους"/>
          <p:cNvSpPr>
            <a:spLocks noChangeAspect="1" noChangeArrowheads="1"/>
          </p:cNvSpPr>
          <p:nvPr/>
        </p:nvSpPr>
        <p:spPr bwMode="auto">
          <a:xfrm>
            <a:off x="155575" y="-1668463"/>
            <a:ext cx="5238750" cy="348615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724" name="AutoShape 4" descr="Αποτέλεσμα εικόνας για εικονες του δασους"/>
          <p:cNvSpPr>
            <a:spLocks noChangeAspect="1" noChangeArrowheads="1"/>
          </p:cNvSpPr>
          <p:nvPr/>
        </p:nvSpPr>
        <p:spPr bwMode="auto">
          <a:xfrm>
            <a:off x="155575" y="-1668463"/>
            <a:ext cx="5238750" cy="348615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726" name="AutoShape 6" descr="Αποτέλεσμα εικόνας για εικονες του δασους"/>
          <p:cNvSpPr>
            <a:spLocks noChangeAspect="1" noChangeArrowheads="1"/>
          </p:cNvSpPr>
          <p:nvPr/>
        </p:nvSpPr>
        <p:spPr bwMode="auto">
          <a:xfrm>
            <a:off x="155575" y="-1668463"/>
            <a:ext cx="5238750" cy="348615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728" name="AutoShape 8" descr="Αποτέλεσμα εικόνας για εικονες του δασους"/>
          <p:cNvSpPr>
            <a:spLocks noChangeAspect="1" noChangeArrowheads="1"/>
          </p:cNvSpPr>
          <p:nvPr/>
        </p:nvSpPr>
        <p:spPr bwMode="auto">
          <a:xfrm>
            <a:off x="155575" y="-1668463"/>
            <a:ext cx="5238750" cy="348615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0730" name="Picture 10" descr="Αποτέλεσμα εικόνας για εικονες του δασους"/>
          <p:cNvPicPr>
            <a:picLocks noChangeAspect="1" noChangeArrowheads="1"/>
          </p:cNvPicPr>
          <p:nvPr/>
        </p:nvPicPr>
        <p:blipFill>
          <a:blip r:embed="rId2" cstate="print"/>
          <a:srcRect/>
          <a:stretch>
            <a:fillRect/>
          </a:stretch>
        </p:blipFill>
        <p:spPr bwMode="auto">
          <a:xfrm>
            <a:off x="18740" y="1232756"/>
            <a:ext cx="6480720" cy="4392488"/>
          </a:xfrm>
          <a:prstGeom prst="rect">
            <a:avLst/>
          </a:prstGeom>
          <a:noFill/>
        </p:spPr>
      </p:pic>
      <p:sp>
        <p:nvSpPr>
          <p:cNvPr id="2" name="Rectangle 1">
            <a:extLst>
              <a:ext uri="{FF2B5EF4-FFF2-40B4-BE49-F238E27FC236}">
                <a16:creationId xmlns:a16="http://schemas.microsoft.com/office/drawing/2014/main" xmlns="" id="{17AFA3C3-68C0-492B-919D-915BC04CF56D}"/>
              </a:ext>
            </a:extLst>
          </p:cNvPr>
          <p:cNvSpPr/>
          <p:nvPr/>
        </p:nvSpPr>
        <p:spPr>
          <a:xfrm>
            <a:off x="6732240" y="764704"/>
            <a:ext cx="2088232" cy="6093976"/>
          </a:xfrm>
          <a:prstGeom prst="rect">
            <a:avLst/>
          </a:prstGeom>
        </p:spPr>
        <p:txBody>
          <a:bodyPr wrap="square">
            <a:spAutoFit/>
          </a:bodyPr>
          <a:lstStyle/>
          <a:p>
            <a:pPr algn="ctr">
              <a:buNone/>
            </a:pPr>
            <a:r>
              <a:rPr lang="el-GR" b="1" i="1" dirty="0"/>
              <a:t>Αυξάνει τις βροχές, μετατρέπει σε βροχή (βροχομίχλη) την υγρασία του αέρα και υγροποιεί την ομίχλη. Οι βροχές, ανάλογα με το ανάγλυφο του εδάφους, αυξάνονται από τα δάση μέχρι 6%, ενώ η βροχομίχλη, μπορεί να ξεπεράσει και το ετήσιο ύψος βροχής</a:t>
            </a:r>
            <a:endParaRPr lang="el-GR" sz="2400" b="1" i="1" u="sng" dirty="0"/>
          </a:p>
          <a:p>
            <a:pPr algn="ctr">
              <a:buNone/>
            </a:pPr>
            <a:endParaRPr lang="el-GR" sz="2400" b="1" dirty="0">
              <a:solidFill>
                <a:srgbClr val="C00000"/>
              </a:solidFill>
            </a:endParaRPr>
          </a:p>
        </p:txBody>
      </p:sp>
    </p:spTree>
    <p:extLst>
      <p:ext uri="{BB962C8B-B14F-4D97-AF65-F5344CB8AC3E}">
        <p14:creationId xmlns:p14="http://schemas.microsoft.com/office/powerpoint/2010/main" xmlns="" val="16811068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53AAF80-FFCE-47B0-B20B-D8566A5C8356}"/>
              </a:ext>
            </a:extLst>
          </p:cNvPr>
          <p:cNvSpPr>
            <a:spLocks noGrp="1"/>
          </p:cNvSpPr>
          <p:nvPr>
            <p:ph idx="1"/>
          </p:nvPr>
        </p:nvSpPr>
        <p:spPr>
          <a:xfrm>
            <a:off x="467544" y="188640"/>
            <a:ext cx="8208912" cy="6264696"/>
          </a:xfrm>
        </p:spPr>
        <p:txBody>
          <a:bodyPr/>
          <a:lstStyle/>
          <a:p>
            <a:pPr marL="0" indent="0" algn="just">
              <a:buNone/>
            </a:pPr>
            <a:r>
              <a:rPr lang="el-GR" sz="1650" dirty="0"/>
              <a:t> </a:t>
            </a:r>
          </a:p>
          <a:p>
            <a:pPr marL="0" indent="0" algn="just">
              <a:buNone/>
            </a:pPr>
            <a:r>
              <a:rPr lang="el-GR" sz="1800" b="1" dirty="0"/>
              <a:t>Δημιουργεί ευνοϊκές συνθήκες διατήρησης διαφόρων φυτικών ειδών. Οι πληθυσμοί των δέντρων, προσδιορίζουν τη φυσιογνωμία ταυ δάσους και αποτελούν βασικό χαρακτηριστικό γνώρισμα των δασικών οικοσυστημάτων. </a:t>
            </a:r>
          </a:p>
          <a:p>
            <a:pPr marL="0" indent="0" algn="just">
              <a:buNone/>
            </a:pPr>
            <a:endParaRPr lang="el-GR" sz="1800" b="1" dirty="0"/>
          </a:p>
          <a:p>
            <a:pPr marL="0" indent="0" algn="just">
              <a:buNone/>
            </a:pPr>
            <a:r>
              <a:rPr lang="el-GR" sz="1800" b="1" dirty="0"/>
              <a:t>Αλλά και η </a:t>
            </a:r>
            <a:r>
              <a:rPr lang="el-GR" sz="1800" b="1" dirty="0" err="1"/>
              <a:t>υποβλάστηση</a:t>
            </a:r>
            <a:r>
              <a:rPr lang="el-GR" sz="1800" b="1" dirty="0"/>
              <a:t>, χαρακτηρίζεται συνήθως από μεγάλη ποικιλία φυτικών ειδών που διατηρούν την ικανότητα αφομοίωσης με φως μέχρι και 5-10% του φωτός της υπαίθρου.</a:t>
            </a:r>
          </a:p>
          <a:p>
            <a:pPr marL="0" indent="0" algn="just">
              <a:buNone/>
            </a:pPr>
            <a:endParaRPr lang="el-GR" sz="1650" dirty="0"/>
          </a:p>
        </p:txBody>
      </p:sp>
      <p:pic>
        <p:nvPicPr>
          <p:cNvPr id="6" name="Picture 5">
            <a:extLst>
              <a:ext uri="{FF2B5EF4-FFF2-40B4-BE49-F238E27FC236}">
                <a16:creationId xmlns:a16="http://schemas.microsoft.com/office/drawing/2014/main" xmlns="" id="{BB620B3D-1FC2-4EE5-B633-C8DCDD8B553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576" y="2996952"/>
            <a:ext cx="7560840" cy="34563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84560395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275AEA3-E78A-458B-92E3-E8B87B31013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3568" y="620688"/>
            <a:ext cx="7560840" cy="3600400"/>
          </a:xfrm>
          <a:prstGeom prst="rect">
            <a:avLst/>
          </a:prstGeom>
          <a:ln>
            <a:noFill/>
          </a:ln>
          <a:effectLst>
            <a:outerShdw blurRad="190500" algn="tl" rotWithShape="0">
              <a:srgbClr val="000000">
                <a:alpha val="70000"/>
              </a:srgbClr>
            </a:outerShdw>
          </a:effectLst>
        </p:spPr>
      </p:pic>
      <p:sp>
        <p:nvSpPr>
          <p:cNvPr id="2" name="Rectangle 1">
            <a:extLst>
              <a:ext uri="{FF2B5EF4-FFF2-40B4-BE49-F238E27FC236}">
                <a16:creationId xmlns:a16="http://schemas.microsoft.com/office/drawing/2014/main" xmlns="" id="{258976A1-A265-49A4-9B92-9D95FFCA1515}"/>
              </a:ext>
            </a:extLst>
          </p:cNvPr>
          <p:cNvSpPr/>
          <p:nvPr/>
        </p:nvSpPr>
        <p:spPr>
          <a:xfrm>
            <a:off x="0" y="4365104"/>
            <a:ext cx="9144000" cy="1754326"/>
          </a:xfrm>
          <a:prstGeom prst="rect">
            <a:avLst/>
          </a:prstGeom>
        </p:spPr>
        <p:txBody>
          <a:bodyPr wrap="square">
            <a:spAutoFit/>
          </a:bodyPr>
          <a:lstStyle/>
          <a:p>
            <a:r>
              <a:rPr lang="el-GR" b="1" dirty="0"/>
              <a:t>Η βιώσιμη διαχείριση των δασών μάς παρέχει την πρωτογενή πρώτη ύλη για το χαρτί, το οποίο είναι ανανεώσιμο και ένα από τα περισσότερο ανακυκλωμένα υλικά στον κόσμο. Περίπου 55% ή αλλιώς 225 εκατομμύρια τόνοι όλων των ειδών ινών που χρησιμοποιούνται για την παραγωγή χαρτιού, στις μέρες μας, προέρχονται από ανακτημένο χαρτί, δηλαδή από χαρτί που έφτασε στην ανακύκλωση και ξαναμπήκε -μετά την επεξεργασία του- στη γραμμή παραγωγής.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BF0890-D24A-40F8-8882-609B1057FA09}"/>
              </a:ext>
            </a:extLst>
          </p:cNvPr>
          <p:cNvSpPr>
            <a:spLocks noGrp="1"/>
          </p:cNvSpPr>
          <p:nvPr>
            <p:ph type="title"/>
          </p:nvPr>
        </p:nvSpPr>
        <p:spPr/>
        <p:txBody>
          <a:bodyPr/>
          <a:lstStyle/>
          <a:p>
            <a:r>
              <a:rPr lang="el-GR" dirty="0"/>
              <a:t>Το δάσος και ο άνθρωπος</a:t>
            </a:r>
          </a:p>
        </p:txBody>
      </p:sp>
      <p:sp>
        <p:nvSpPr>
          <p:cNvPr id="3" name="Content Placeholder 2">
            <a:extLst>
              <a:ext uri="{FF2B5EF4-FFF2-40B4-BE49-F238E27FC236}">
                <a16:creationId xmlns:a16="http://schemas.microsoft.com/office/drawing/2014/main" xmlns="" id="{291C6CC9-666F-46A8-9EEA-ABDC74F9DA7B}"/>
              </a:ext>
            </a:extLst>
          </p:cNvPr>
          <p:cNvSpPr>
            <a:spLocks noGrp="1"/>
          </p:cNvSpPr>
          <p:nvPr>
            <p:ph idx="1"/>
          </p:nvPr>
        </p:nvSpPr>
        <p:spPr>
          <a:xfrm>
            <a:off x="457200" y="1268760"/>
            <a:ext cx="8229600" cy="5400600"/>
          </a:xfrm>
        </p:spPr>
        <p:txBody>
          <a:bodyPr/>
          <a:lstStyle/>
          <a:p>
            <a:pPr marL="0" indent="0" algn="just">
              <a:buNone/>
            </a:pPr>
            <a:r>
              <a:rPr lang="el-GR" sz="2000" dirty="0"/>
              <a:t>    Ο άνθρωπος συνδέθηκε με το δάσος από την πρώτη στιγμή της εμφάνισής του πάνω στη γη και μάλιστα στενότατα. Το δάσος, του εξασφάλισε </a:t>
            </a:r>
            <a:r>
              <a:rPr lang="el-GR" sz="2000" dirty="0">
                <a:solidFill>
                  <a:srgbClr val="00B050"/>
                </a:solidFill>
                <a:effectLst>
                  <a:outerShdw blurRad="38100" dist="38100" dir="2700000" algn="tl">
                    <a:srgbClr val="000000">
                      <a:alpha val="43137"/>
                    </a:srgbClr>
                  </a:outerShdw>
                </a:effectLst>
              </a:rPr>
              <a:t>τροφή, στέγη, προστασία, ψυχαγωγία και εργασία. </a:t>
            </a:r>
            <a:r>
              <a:rPr lang="el-GR" sz="2000" dirty="0"/>
              <a:t>Του πρόσφερε την απαραίτητη </a:t>
            </a:r>
            <a:r>
              <a:rPr lang="el-GR" sz="2000" dirty="0">
                <a:solidFill>
                  <a:srgbClr val="00B050"/>
                </a:solidFill>
                <a:effectLst>
                  <a:outerShdw blurRad="38100" dist="38100" dir="2700000" algn="tl">
                    <a:srgbClr val="000000">
                      <a:alpha val="43137"/>
                    </a:srgbClr>
                  </a:outerShdw>
                </a:effectLst>
              </a:rPr>
              <a:t>ξυλεία, τα καυσόξυλα και τα άλλα δασικά προϊόντα για τη διαβίωση και την πρόοδό του. </a:t>
            </a:r>
            <a:endParaRPr lang="en-US" sz="2000" dirty="0">
              <a:solidFill>
                <a:srgbClr val="00B050"/>
              </a:solidFill>
              <a:effectLst>
                <a:outerShdw blurRad="38100" dist="38100" dir="2700000" algn="tl">
                  <a:srgbClr val="000000">
                    <a:alpha val="43137"/>
                  </a:srgbClr>
                </a:outerShdw>
              </a:effectLst>
            </a:endParaRPr>
          </a:p>
          <a:p>
            <a:pPr marL="0" indent="0" algn="just">
              <a:buNone/>
            </a:pPr>
            <a:endParaRPr lang="en-US" sz="2000" dirty="0"/>
          </a:p>
          <a:p>
            <a:pPr marL="0" indent="0" algn="just">
              <a:buNone/>
            </a:pPr>
            <a:r>
              <a:rPr lang="el-GR" sz="2000" dirty="0"/>
              <a:t>Επίσης, το δάσος, του έδωσε τις ευκαιρίες και τις δυνατότητες για </a:t>
            </a:r>
            <a:r>
              <a:rPr lang="el-GR" sz="2000" dirty="0">
                <a:solidFill>
                  <a:srgbClr val="00B050"/>
                </a:solidFill>
                <a:effectLst>
                  <a:outerShdw blurRad="38100" dist="38100" dir="2700000" algn="tl">
                    <a:srgbClr val="000000">
                      <a:alpha val="43137"/>
                    </a:srgbClr>
                  </a:outerShdw>
                </a:effectLst>
              </a:rPr>
              <a:t>κοινωνικές, θρησκευτικές, καλλιτεχνικές </a:t>
            </a:r>
            <a:r>
              <a:rPr lang="el-GR" sz="2000" dirty="0"/>
              <a:t>και άλλες εκδηλώσεις και απασχολήσεις για την </a:t>
            </a:r>
            <a:r>
              <a:rPr lang="el-GR" sz="2000" dirty="0">
                <a:solidFill>
                  <a:srgbClr val="00B050"/>
                </a:solidFill>
                <a:effectLst>
                  <a:outerShdw blurRad="38100" dist="38100" dir="2700000" algn="tl">
                    <a:srgbClr val="000000">
                      <a:alpha val="43137"/>
                    </a:srgbClr>
                  </a:outerShdw>
                </a:effectLst>
              </a:rPr>
              <a:t>πνευματική, κοινωνική και πολιτιστική του άνοδο. </a:t>
            </a:r>
            <a:endParaRPr lang="en-US" sz="2000" dirty="0">
              <a:solidFill>
                <a:srgbClr val="00B050"/>
              </a:solidFill>
              <a:effectLst>
                <a:outerShdw blurRad="38100" dist="38100" dir="2700000" algn="tl">
                  <a:srgbClr val="000000">
                    <a:alpha val="43137"/>
                  </a:srgbClr>
                </a:outerShdw>
              </a:effectLst>
            </a:endParaRPr>
          </a:p>
          <a:p>
            <a:pPr marL="0" indent="0" algn="just">
              <a:buNone/>
            </a:pPr>
            <a:endParaRPr lang="en-US" sz="2000" dirty="0"/>
          </a:p>
          <a:p>
            <a:pPr marL="0" indent="0" algn="just">
              <a:buNone/>
            </a:pPr>
            <a:r>
              <a:rPr lang="el-GR" sz="2000" dirty="0"/>
              <a:t>Στο πέρασμα των αιώνων το δάσος συνεχίζει να προσφέρει και ο άνθρωπος βρίσκει τρόπους να αξιοποιεί πολύπλευρα </a:t>
            </a:r>
            <a:r>
              <a:rPr lang="el-GR" sz="2000" dirty="0">
                <a:solidFill>
                  <a:srgbClr val="00B050"/>
                </a:solidFill>
                <a:effectLst>
                  <a:outerShdw blurRad="38100" dist="38100" dir="2700000" algn="tl">
                    <a:srgbClr val="000000">
                      <a:alpha val="43137"/>
                    </a:srgbClr>
                  </a:outerShdw>
                </a:effectLst>
              </a:rPr>
              <a:t>την πολύτιμη αστείρευτη, φυσική πηγή ζωής, προόδου και πολιτισμού.</a:t>
            </a:r>
            <a:br>
              <a:rPr lang="el-GR" sz="2000" dirty="0">
                <a:solidFill>
                  <a:srgbClr val="00B050"/>
                </a:solidFill>
                <a:effectLst>
                  <a:outerShdw blurRad="38100" dist="38100" dir="2700000" algn="tl">
                    <a:srgbClr val="000000">
                      <a:alpha val="43137"/>
                    </a:srgbClr>
                  </a:outerShdw>
                </a:effectLst>
              </a:rPr>
            </a:br>
            <a:endParaRPr lang="en-US" sz="2000" dirty="0">
              <a:solidFill>
                <a:srgbClr val="00B050"/>
              </a:solidFill>
              <a:effectLst>
                <a:outerShdw blurRad="38100" dist="38100" dir="2700000" algn="tl">
                  <a:srgbClr val="000000">
                    <a:alpha val="43137"/>
                  </a:srgbClr>
                </a:outerShdw>
              </a:effectLst>
            </a:endParaRPr>
          </a:p>
          <a:p>
            <a:pPr marL="0" indent="0" algn="just">
              <a:buNone/>
            </a:pPr>
            <a:r>
              <a:rPr lang="el-GR" sz="2000" dirty="0"/>
              <a:t>Έτσι, το δάσος ταυτίζεται με </a:t>
            </a:r>
            <a:r>
              <a:rPr lang="el-GR" sz="2000" dirty="0">
                <a:solidFill>
                  <a:srgbClr val="00B050"/>
                </a:solidFill>
                <a:effectLst>
                  <a:outerShdw blurRad="38100" dist="38100" dir="2700000" algn="tl">
                    <a:srgbClr val="000000">
                      <a:alpha val="43137"/>
                    </a:srgbClr>
                  </a:outerShdw>
                </a:effectLst>
              </a:rPr>
              <a:t>την ίδια τη ζωή και την ιστορία </a:t>
            </a:r>
            <a:r>
              <a:rPr lang="el-GR" sz="2000" dirty="0"/>
              <a:t>του ανθρώπου πάνω στη γη.</a:t>
            </a:r>
          </a:p>
        </p:txBody>
      </p:sp>
    </p:spTree>
    <p:extLst>
      <p:ext uri="{BB962C8B-B14F-4D97-AF65-F5344CB8AC3E}">
        <p14:creationId xmlns:p14="http://schemas.microsoft.com/office/powerpoint/2010/main" xmlns="" val="24680375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B5F70FD-D47C-432B-A29B-6328FA45D55A}"/>
              </a:ext>
            </a:extLst>
          </p:cNvPr>
          <p:cNvSpPr>
            <a:spLocks noGrp="1"/>
          </p:cNvSpPr>
          <p:nvPr>
            <p:ph type="title"/>
          </p:nvPr>
        </p:nvSpPr>
        <p:spPr>
          <a:xfrm rot="20989756">
            <a:off x="359784" y="2781789"/>
            <a:ext cx="8229600" cy="1143000"/>
          </a:xfrm>
        </p:spPr>
        <p:txBody>
          <a:bodyPr/>
          <a:lstStyle/>
          <a:p>
            <a:r>
              <a:rPr lang="el-GR" dirty="0"/>
              <a:t>&lt;&lt;Οι αξίες του δάσους&gt;&gt;</a:t>
            </a:r>
          </a:p>
        </p:txBody>
      </p:sp>
      <p:pic>
        <p:nvPicPr>
          <p:cNvPr id="3" name="Picture 2">
            <a:extLst>
              <a:ext uri="{FF2B5EF4-FFF2-40B4-BE49-F238E27FC236}">
                <a16:creationId xmlns:a16="http://schemas.microsoft.com/office/drawing/2014/main" xmlns="" id="{FF44BC90-7AB3-430B-9FCC-996C644A60D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0986764">
            <a:off x="436278" y="728643"/>
            <a:ext cx="4687098" cy="2501666"/>
          </a:xfrm>
          <a:prstGeom prst="rect">
            <a:avLst/>
          </a:prstGeom>
        </p:spPr>
      </p:pic>
      <p:pic>
        <p:nvPicPr>
          <p:cNvPr id="8" name="Picture 7">
            <a:extLst>
              <a:ext uri="{FF2B5EF4-FFF2-40B4-BE49-F238E27FC236}">
                <a16:creationId xmlns:a16="http://schemas.microsoft.com/office/drawing/2014/main" xmlns="" id="{3A80CBA2-A9CD-4C8B-B951-66DABC5C55E1}"/>
              </a:ext>
            </a:extLst>
          </p:cNvPr>
          <p:cNvPicPr>
            <a:picLocks noChangeAspect="1"/>
          </p:cNvPicPr>
          <p:nvPr/>
        </p:nvPicPr>
        <p:blipFill>
          <a:blip r:embed="rId3" cstate="print"/>
          <a:stretch>
            <a:fillRect/>
          </a:stretch>
        </p:blipFill>
        <p:spPr>
          <a:xfrm rot="20966021">
            <a:off x="4047249" y="3476370"/>
            <a:ext cx="4680520" cy="2563211"/>
          </a:xfrm>
          <a:prstGeom prst="rect">
            <a:avLst/>
          </a:prstGeom>
        </p:spPr>
      </p:pic>
    </p:spTree>
    <p:extLst>
      <p:ext uri="{BB962C8B-B14F-4D97-AF65-F5344CB8AC3E}">
        <p14:creationId xmlns:p14="http://schemas.microsoft.com/office/powerpoint/2010/main" xmlns="" val="36026743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8F4F83D-E677-40C6-BEF3-719A148E707B}"/>
              </a:ext>
            </a:extLst>
          </p:cNvPr>
          <p:cNvSpPr>
            <a:spLocks noGrp="1"/>
          </p:cNvSpPr>
          <p:nvPr>
            <p:ph idx="1"/>
          </p:nvPr>
        </p:nvSpPr>
        <p:spPr>
          <a:xfrm>
            <a:off x="228600" y="404664"/>
            <a:ext cx="8686800" cy="6264696"/>
          </a:xfrm>
        </p:spPr>
        <p:txBody>
          <a:bodyPr/>
          <a:lstStyle/>
          <a:p>
            <a:pPr algn="just"/>
            <a:r>
              <a:rPr lang="el-GR" dirty="0"/>
              <a:t>Παράγει το απαραίτητο </a:t>
            </a:r>
            <a:r>
              <a:rPr lang="el-GR" dirty="0" smtClean="0"/>
              <a:t>για </a:t>
            </a:r>
            <a:r>
              <a:rPr lang="el-GR" dirty="0"/>
              <a:t>τη ζωή μας οξυγόνο ενώ δεσμεύει το επικίνδυνο για τη ζωή διοξείδιο του άνθρακα.</a:t>
            </a:r>
          </a:p>
          <a:p>
            <a:endParaRPr lang="el-GR" dirty="0"/>
          </a:p>
          <a:p>
            <a:endParaRPr lang="el-GR" dirty="0"/>
          </a:p>
          <a:p>
            <a:endParaRPr lang="en-US" dirty="0"/>
          </a:p>
          <a:p>
            <a:endParaRPr lang="el-GR" dirty="0"/>
          </a:p>
          <a:p>
            <a:r>
              <a:rPr lang="el-GR" dirty="0" smtClean="0"/>
              <a:t>Ενισχύει τα υπόγεια νερά.</a:t>
            </a:r>
          </a:p>
          <a:p>
            <a:pPr>
              <a:buNone/>
            </a:pPr>
            <a:endParaRPr lang="el-GR" dirty="0"/>
          </a:p>
          <a:p>
            <a:endParaRPr lang="el-GR" dirty="0"/>
          </a:p>
        </p:txBody>
      </p:sp>
      <p:pic>
        <p:nvPicPr>
          <p:cNvPr id="6" name="Picture 5">
            <a:extLst>
              <a:ext uri="{FF2B5EF4-FFF2-40B4-BE49-F238E27FC236}">
                <a16:creationId xmlns:a16="http://schemas.microsoft.com/office/drawing/2014/main" xmlns="" id="{0C3F48B3-03BA-4D2F-B00E-6913E707BEF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95736" y="1988840"/>
            <a:ext cx="4392488" cy="2304256"/>
          </a:xfrm>
          <a:prstGeom prst="rect">
            <a:avLst/>
          </a:prstGeom>
        </p:spPr>
      </p:pic>
      <p:sp>
        <p:nvSpPr>
          <p:cNvPr id="4" name="3 - Ορθογώνιο"/>
          <p:cNvSpPr/>
          <p:nvPr/>
        </p:nvSpPr>
        <p:spPr>
          <a:xfrm>
            <a:off x="251520" y="5013176"/>
            <a:ext cx="8712968" cy="1569660"/>
          </a:xfrm>
          <a:prstGeom prst="rect">
            <a:avLst/>
          </a:prstGeom>
        </p:spPr>
        <p:txBody>
          <a:bodyPr wrap="square">
            <a:spAutoFit/>
          </a:bodyPr>
          <a:lstStyle/>
          <a:p>
            <a:pPr algn="just">
              <a:buFont typeface="Arial" pitchFamily="34" charset="0"/>
              <a:buChar char="•"/>
            </a:pPr>
            <a:r>
              <a:rPr lang="el-GR" sz="3200" dirty="0" smtClean="0"/>
              <a:t>Συγκρατεί το νερό της βροχής και δεν το αφήνει να πέφτει με δύναμη στο έδαφος και να το διαβρώνει.</a:t>
            </a:r>
            <a:endParaRPr lang="en-US" sz="3200" dirty="0"/>
          </a:p>
        </p:txBody>
      </p:sp>
    </p:spTree>
    <p:extLst>
      <p:ext uri="{BB962C8B-B14F-4D97-AF65-F5344CB8AC3E}">
        <p14:creationId xmlns:p14="http://schemas.microsoft.com/office/powerpoint/2010/main" xmlns="" val="238179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FA89C14-2451-4782-A322-ED5C4A0D8344}"/>
              </a:ext>
            </a:extLst>
          </p:cNvPr>
          <p:cNvSpPr>
            <a:spLocks noGrp="1"/>
          </p:cNvSpPr>
          <p:nvPr>
            <p:ph idx="1"/>
          </p:nvPr>
        </p:nvSpPr>
        <p:spPr>
          <a:xfrm>
            <a:off x="453243" y="476672"/>
            <a:ext cx="8229600" cy="6480720"/>
          </a:xfrm>
        </p:spPr>
        <p:txBody>
          <a:bodyPr/>
          <a:lstStyle/>
          <a:p>
            <a:pPr marL="0" indent="0">
              <a:buNone/>
            </a:pPr>
            <a:r>
              <a:rPr lang="el-GR" dirty="0"/>
              <a:t>Απορροφά και εξουδετερώνει διάφορες επιβλαβείς ουσίες.</a:t>
            </a:r>
          </a:p>
          <a:p>
            <a:pPr marL="0" indent="0">
              <a:buNone/>
            </a:pPr>
            <a:r>
              <a:rPr lang="el-GR" dirty="0"/>
              <a:t>Αμβλύνει τις ακραίες θερμοκρασίες , μειώνει τις μεγάλες , αυξάνει τις μικρές και παρεμποδίζει το σχηματισμό  δρόσου και πάχνης.</a:t>
            </a:r>
          </a:p>
          <a:p>
            <a:endParaRPr lang="el-GR" dirty="0"/>
          </a:p>
        </p:txBody>
      </p:sp>
      <p:pic>
        <p:nvPicPr>
          <p:cNvPr id="5" name="Picture 4">
            <a:extLst>
              <a:ext uri="{FF2B5EF4-FFF2-40B4-BE49-F238E27FC236}">
                <a16:creationId xmlns:a16="http://schemas.microsoft.com/office/drawing/2014/main" xmlns="" id="{BB190913-4DD7-4F7E-8C40-F63C326D189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23728" y="3356992"/>
            <a:ext cx="6275040" cy="3096344"/>
          </a:xfrm>
          <a:prstGeom prst="rect">
            <a:avLst/>
          </a:prstGeom>
        </p:spPr>
      </p:pic>
    </p:spTree>
    <p:extLst>
      <p:ext uri="{BB962C8B-B14F-4D97-AF65-F5344CB8AC3E}">
        <p14:creationId xmlns:p14="http://schemas.microsoft.com/office/powerpoint/2010/main" xmlns="" val="44611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04664"/>
            <a:ext cx="8229600" cy="1143000"/>
          </a:xfrm>
        </p:spPr>
        <p:txBody>
          <a:bodyPr/>
          <a:lstStyle/>
          <a:p>
            <a:r>
              <a:rPr lang="el-GR" dirty="0"/>
              <a:t>Οι κίνδυνοι που απειλούν το δάσος</a:t>
            </a:r>
          </a:p>
        </p:txBody>
      </p:sp>
      <p:sp>
        <p:nvSpPr>
          <p:cNvPr id="3" name="2 - Θέση περιεχομένου"/>
          <p:cNvSpPr>
            <a:spLocks noGrp="1"/>
          </p:cNvSpPr>
          <p:nvPr>
            <p:ph idx="1"/>
          </p:nvPr>
        </p:nvSpPr>
        <p:spPr>
          <a:xfrm>
            <a:off x="457200" y="1700808"/>
            <a:ext cx="7643192" cy="4896544"/>
          </a:xfrm>
        </p:spPr>
        <p:txBody>
          <a:bodyPr/>
          <a:lstStyle/>
          <a:p>
            <a:pPr>
              <a:buNone/>
            </a:pPr>
            <a:r>
              <a:rPr lang="el-GR" sz="2400" b="1" dirty="0" smtClean="0">
                <a:solidFill>
                  <a:srgbClr val="00B050"/>
                </a:solidFill>
                <a:effectLst>
                  <a:outerShdw blurRad="38100" dist="38100" dir="2700000" algn="tl">
                    <a:srgbClr val="000000">
                      <a:alpha val="43137"/>
                    </a:srgbClr>
                  </a:outerShdw>
                </a:effectLst>
              </a:rPr>
              <a:t>    Μια </a:t>
            </a:r>
            <a:r>
              <a:rPr lang="el-GR" sz="2400" b="1" dirty="0">
                <a:solidFill>
                  <a:srgbClr val="00B050"/>
                </a:solidFill>
                <a:effectLst>
                  <a:outerShdw blurRad="38100" dist="38100" dir="2700000" algn="tl">
                    <a:srgbClr val="000000">
                      <a:alpha val="43137"/>
                    </a:srgbClr>
                  </a:outerShdw>
                </a:effectLst>
              </a:rPr>
              <a:t>σπίθα</a:t>
            </a:r>
            <a:r>
              <a:rPr lang="el-GR" sz="2400" dirty="0">
                <a:solidFill>
                  <a:srgbClr val="00B050"/>
                </a:solidFill>
                <a:effectLst>
                  <a:outerShdw blurRad="38100" dist="38100" dir="2700000" algn="tl">
                    <a:srgbClr val="000000">
                      <a:alpha val="43137"/>
                    </a:srgbClr>
                  </a:outerShdw>
                </a:effectLst>
              </a:rPr>
              <a:t> </a:t>
            </a:r>
            <a:r>
              <a:rPr lang="el-GR" sz="2400" dirty="0"/>
              <a:t>αρκεί να καταστρέψει ένα δάσος. Και όταν καταστρέφεται το δάσος, καταστρέφεται όχι μόνο ένας τεράστιος πλούτος, αλλά και η ίδια η ζωή του ανθρώπου, ο αέρας που αναπνέει, η ομορφιά που βλέπει, η γαλήνη και η ισορροπία της ζωής του. Είναι απίστευτο, πόσα μπορούν να χαθούν, όταν χάνεται ένα δάσος.</a:t>
            </a:r>
          </a:p>
        </p:txBody>
      </p:sp>
      <p:pic>
        <p:nvPicPr>
          <p:cNvPr id="3074" name="Picture 2" descr="Αποτέλεσμα εικόνας για κινδυνοι που απειλουν ενα δασος"/>
          <p:cNvPicPr>
            <a:picLocks noChangeAspect="1" noChangeArrowheads="1"/>
          </p:cNvPicPr>
          <p:nvPr/>
        </p:nvPicPr>
        <p:blipFill>
          <a:blip r:embed="rId2" cstate="print"/>
          <a:srcRect/>
          <a:stretch>
            <a:fillRect/>
          </a:stretch>
        </p:blipFill>
        <p:spPr bwMode="auto">
          <a:xfrm>
            <a:off x="3779912" y="4149080"/>
            <a:ext cx="4032448" cy="2506290"/>
          </a:xfrm>
          <a:prstGeom prst="rect">
            <a:avLst/>
          </a:prstGeom>
          <a:ln>
            <a:noFill/>
          </a:ln>
          <a:effectLst>
            <a:softEdge rad="112500"/>
          </a:effectLst>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536" y="326992"/>
            <a:ext cx="6048672" cy="981075"/>
          </a:xfrm>
        </p:spPr>
        <p:txBody>
          <a:bodyPr/>
          <a:lstStyle/>
          <a:p>
            <a:pPr algn="l"/>
            <a:r>
              <a:rPr lang="el-GR" dirty="0">
                <a:solidFill>
                  <a:schemeClr val="tx1"/>
                </a:solidFill>
              </a:rPr>
              <a:t>Τι ονομάζουμε δάσος;</a:t>
            </a:r>
          </a:p>
        </p:txBody>
      </p:sp>
      <p:sp>
        <p:nvSpPr>
          <p:cNvPr id="106499" name="Rectangle 3"/>
          <p:cNvSpPr>
            <a:spLocks noGrp="1" noChangeArrowheads="1"/>
          </p:cNvSpPr>
          <p:nvPr>
            <p:ph type="body" idx="1"/>
          </p:nvPr>
        </p:nvSpPr>
        <p:spPr>
          <a:xfrm>
            <a:off x="395536" y="1330983"/>
            <a:ext cx="4464744" cy="4474281"/>
          </a:xfrm>
        </p:spPr>
        <p:txBody>
          <a:bodyPr/>
          <a:lstStyle/>
          <a:p>
            <a:pPr marL="0" indent="0">
              <a:buNone/>
            </a:pPr>
            <a:r>
              <a:rPr lang="el-GR" sz="2400" b="1" dirty="0"/>
              <a:t>    </a:t>
            </a:r>
            <a:r>
              <a:rPr lang="el-GR" sz="2600" b="1" dirty="0">
                <a:solidFill>
                  <a:srgbClr val="00B050"/>
                </a:solidFill>
                <a:effectLst>
                  <a:outerShdw blurRad="38100" dist="38100" dir="2700000" algn="tl">
                    <a:srgbClr val="000000">
                      <a:alpha val="43137"/>
                    </a:srgbClr>
                  </a:outerShdw>
                </a:effectLst>
              </a:rPr>
              <a:t>Δάσος</a:t>
            </a:r>
            <a:r>
              <a:rPr lang="el-GR" sz="2600" b="1" dirty="0"/>
              <a:t> </a:t>
            </a:r>
            <a:r>
              <a:rPr lang="el-GR" sz="2600" dirty="0"/>
              <a:t>ονομάζεται ένα </a:t>
            </a:r>
            <a:endParaRPr lang="en-US" sz="2600" dirty="0"/>
          </a:p>
          <a:p>
            <a:pPr marL="0" indent="0">
              <a:buNone/>
            </a:pPr>
            <a:r>
              <a:rPr lang="el-GR" sz="2600" b="1" dirty="0">
                <a:solidFill>
                  <a:srgbClr val="00B050"/>
                </a:solidFill>
                <a:effectLst>
                  <a:outerShdw blurRad="38100" dist="38100" dir="2700000" algn="tl">
                    <a:srgbClr val="000000">
                      <a:alpha val="43137"/>
                    </a:srgbClr>
                  </a:outerShdw>
                </a:effectLst>
              </a:rPr>
              <a:t>πολύπλοκο οικοσύστημα </a:t>
            </a:r>
          </a:p>
          <a:p>
            <a:pPr marL="0" indent="0">
              <a:buNone/>
            </a:pPr>
            <a:r>
              <a:rPr lang="el-GR" sz="2600" dirty="0"/>
              <a:t>με φυτά και ζώα που</a:t>
            </a:r>
            <a:endParaRPr lang="en-US" sz="2600" dirty="0"/>
          </a:p>
          <a:p>
            <a:pPr marL="0" indent="0">
              <a:buNone/>
            </a:pPr>
            <a:r>
              <a:rPr lang="el-GR" sz="2600" dirty="0"/>
              <a:t>χαρακτηρίζεται από τη </a:t>
            </a:r>
            <a:endParaRPr lang="en-US" sz="2600" dirty="0"/>
          </a:p>
          <a:p>
            <a:pPr marL="0" indent="0">
              <a:buNone/>
            </a:pPr>
            <a:r>
              <a:rPr lang="el-GR" sz="2600" dirty="0"/>
              <a:t>μεγάλη πυκνότητα δέντρων.</a:t>
            </a:r>
          </a:p>
          <a:p>
            <a:pPr marL="0" indent="0">
              <a:buNone/>
            </a:pPr>
            <a:r>
              <a:rPr lang="el-GR" sz="2600" dirty="0"/>
              <a:t>Πέρα από τα φυτά και τα ζώα, </a:t>
            </a:r>
            <a:endParaRPr lang="en-US" sz="2600" dirty="0"/>
          </a:p>
          <a:p>
            <a:pPr marL="0" indent="0">
              <a:buNone/>
            </a:pPr>
            <a:r>
              <a:rPr lang="el-GR" sz="2600" dirty="0"/>
              <a:t>στο δάσος</a:t>
            </a:r>
            <a:r>
              <a:rPr lang="en-US" sz="2600" dirty="0"/>
              <a:t> </a:t>
            </a:r>
            <a:r>
              <a:rPr lang="el-GR" sz="2600" dirty="0"/>
              <a:t>υπάρχουν επίσης</a:t>
            </a:r>
            <a:endParaRPr lang="en-US" sz="2600" dirty="0"/>
          </a:p>
          <a:p>
            <a:pPr marL="0" indent="0">
              <a:buNone/>
            </a:pPr>
            <a:r>
              <a:rPr lang="el-GR" sz="2600" dirty="0">
                <a:solidFill>
                  <a:srgbClr val="00B050"/>
                </a:solidFill>
                <a:effectLst>
                  <a:outerShdw blurRad="38100" dist="38100" dir="2700000" algn="tl">
                    <a:srgbClr val="000000">
                      <a:alpha val="43137"/>
                    </a:srgbClr>
                  </a:outerShdw>
                </a:effectLst>
              </a:rPr>
              <a:t>μύκητες</a:t>
            </a:r>
            <a:r>
              <a:rPr lang="el-GR" sz="2600" dirty="0"/>
              <a:t> και </a:t>
            </a:r>
            <a:r>
              <a:rPr lang="el-GR" sz="2600" dirty="0">
                <a:solidFill>
                  <a:srgbClr val="00B050"/>
                </a:solidFill>
                <a:effectLst>
                  <a:outerShdw blurRad="38100" dist="38100" dir="2700000" algn="tl">
                    <a:srgbClr val="000000">
                      <a:alpha val="43137"/>
                    </a:srgbClr>
                  </a:outerShdw>
                </a:effectLst>
              </a:rPr>
              <a:t>βακτήρια.</a:t>
            </a:r>
          </a:p>
        </p:txBody>
      </p:sp>
      <p:pic>
        <p:nvPicPr>
          <p:cNvPr id="1031" name="Picture 7" descr="Image result for Î´Î¬ÏÎ¿Ï">
            <a:extLst>
              <a:ext uri="{FF2B5EF4-FFF2-40B4-BE49-F238E27FC236}">
                <a16:creationId xmlns:a16="http://schemas.microsoft.com/office/drawing/2014/main" xmlns="" id="{78D95548-D555-470A-BF54-11295D6CA4C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6056" y="1330983"/>
            <a:ext cx="3960440" cy="2232636"/>
          </a:xfrm>
          <a:prstGeom prst="rect">
            <a:avLst/>
          </a:prstGeom>
          <a:ln>
            <a:noFill/>
          </a:ln>
          <a:effectLst>
            <a:outerShdw blurRad="190500" algn="tl" rotWithShape="0">
              <a:srgbClr val="000000">
                <a:alpha val="70000"/>
              </a:srgbClr>
            </a:outerShdw>
          </a:effectLst>
          <a:extLst/>
        </p:spPr>
      </p:pic>
      <p:pic>
        <p:nvPicPr>
          <p:cNvPr id="1035" name="Picture 11" descr="Related image">
            <a:extLst>
              <a:ext uri="{FF2B5EF4-FFF2-40B4-BE49-F238E27FC236}">
                <a16:creationId xmlns:a16="http://schemas.microsoft.com/office/drawing/2014/main" xmlns="" id="{E5AA69CE-279D-4738-9234-74DF87CB065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58319" y="4077072"/>
            <a:ext cx="3985681" cy="22326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barn(inVertical)">
                                      <p:cBhvr>
                                        <p:cTn id="7" dur="500"/>
                                        <p:tgtEl>
                                          <p:spTgt spid="10649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6499">
                                            <p:txEl>
                                              <p:pRg st="1" end="1"/>
                                            </p:txEl>
                                          </p:spTgt>
                                        </p:tgtEl>
                                        <p:attrNameLst>
                                          <p:attrName>style.visibility</p:attrName>
                                        </p:attrNameLst>
                                      </p:cBhvr>
                                      <p:to>
                                        <p:strVal val="visible"/>
                                      </p:to>
                                    </p:set>
                                    <p:animEffect transition="in" filter="barn(inVertical)">
                                      <p:cBhvr>
                                        <p:cTn id="10" dur="500"/>
                                        <p:tgtEl>
                                          <p:spTgt spid="106499">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6499">
                                            <p:txEl>
                                              <p:pRg st="2" end="2"/>
                                            </p:txEl>
                                          </p:spTgt>
                                        </p:tgtEl>
                                        <p:attrNameLst>
                                          <p:attrName>style.visibility</p:attrName>
                                        </p:attrNameLst>
                                      </p:cBhvr>
                                      <p:to>
                                        <p:strVal val="visible"/>
                                      </p:to>
                                    </p:set>
                                    <p:animEffect transition="in" filter="barn(inVertical)">
                                      <p:cBhvr>
                                        <p:cTn id="13" dur="500"/>
                                        <p:tgtEl>
                                          <p:spTgt spid="106499">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6499">
                                            <p:txEl>
                                              <p:pRg st="3" end="3"/>
                                            </p:txEl>
                                          </p:spTgt>
                                        </p:tgtEl>
                                        <p:attrNameLst>
                                          <p:attrName>style.visibility</p:attrName>
                                        </p:attrNameLst>
                                      </p:cBhvr>
                                      <p:to>
                                        <p:strVal val="visible"/>
                                      </p:to>
                                    </p:set>
                                    <p:animEffect transition="in" filter="barn(inVertical)">
                                      <p:cBhvr>
                                        <p:cTn id="16" dur="500"/>
                                        <p:tgtEl>
                                          <p:spTgt spid="106499">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06499">
                                            <p:txEl>
                                              <p:pRg st="4" end="4"/>
                                            </p:txEl>
                                          </p:spTgt>
                                        </p:tgtEl>
                                        <p:attrNameLst>
                                          <p:attrName>style.visibility</p:attrName>
                                        </p:attrNameLst>
                                      </p:cBhvr>
                                      <p:to>
                                        <p:strVal val="visible"/>
                                      </p:to>
                                    </p:set>
                                    <p:animEffect transition="in" filter="barn(inVertical)">
                                      <p:cBhvr>
                                        <p:cTn id="19" dur="500"/>
                                        <p:tgtEl>
                                          <p:spTgt spid="106499">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06499">
                                            <p:txEl>
                                              <p:pRg st="5" end="5"/>
                                            </p:txEl>
                                          </p:spTgt>
                                        </p:tgtEl>
                                        <p:attrNameLst>
                                          <p:attrName>style.visibility</p:attrName>
                                        </p:attrNameLst>
                                      </p:cBhvr>
                                      <p:to>
                                        <p:strVal val="visible"/>
                                      </p:to>
                                    </p:set>
                                    <p:animEffect transition="in" filter="barn(inVertical)">
                                      <p:cBhvr>
                                        <p:cTn id="22" dur="500"/>
                                        <p:tgtEl>
                                          <p:spTgt spid="106499">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06499">
                                            <p:txEl>
                                              <p:pRg st="6" end="6"/>
                                            </p:txEl>
                                          </p:spTgt>
                                        </p:tgtEl>
                                        <p:attrNameLst>
                                          <p:attrName>style.visibility</p:attrName>
                                        </p:attrNameLst>
                                      </p:cBhvr>
                                      <p:to>
                                        <p:strVal val="visible"/>
                                      </p:to>
                                    </p:set>
                                    <p:animEffect transition="in" filter="barn(inVertical)">
                                      <p:cBhvr>
                                        <p:cTn id="25" dur="500"/>
                                        <p:tgtEl>
                                          <p:spTgt spid="106499">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06499">
                                            <p:txEl>
                                              <p:pRg st="7" end="7"/>
                                            </p:txEl>
                                          </p:spTgt>
                                        </p:tgtEl>
                                        <p:attrNameLst>
                                          <p:attrName>style.visibility</p:attrName>
                                        </p:attrNameLst>
                                      </p:cBhvr>
                                      <p:to>
                                        <p:strVal val="visible"/>
                                      </p:to>
                                    </p:set>
                                    <p:animEffect transition="in" filter="barn(inVertical)">
                                      <p:cBhvr>
                                        <p:cTn id="28" dur="500"/>
                                        <p:tgtEl>
                                          <p:spTgt spid="1064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 διαμελισμός του δάσους</a:t>
            </a:r>
          </a:p>
        </p:txBody>
      </p:sp>
      <p:sp>
        <p:nvSpPr>
          <p:cNvPr id="3" name="2 - Θέση περιεχομένου"/>
          <p:cNvSpPr>
            <a:spLocks noGrp="1"/>
          </p:cNvSpPr>
          <p:nvPr>
            <p:ph idx="1"/>
          </p:nvPr>
        </p:nvSpPr>
        <p:spPr/>
        <p:txBody>
          <a:bodyPr/>
          <a:lstStyle/>
          <a:p>
            <a:pPr algn="just">
              <a:buNone/>
            </a:pPr>
            <a:r>
              <a:rPr lang="el-GR" sz="2800" b="1" dirty="0"/>
              <a:t> </a:t>
            </a:r>
            <a:r>
              <a:rPr lang="el-GR" sz="2800" b="1" dirty="0" smtClean="0"/>
              <a:t>   </a:t>
            </a:r>
            <a:r>
              <a:rPr lang="el-GR" sz="2800" dirty="0" smtClean="0"/>
              <a:t>Αποτελεί </a:t>
            </a:r>
            <a:r>
              <a:rPr lang="el-GR" sz="2800" dirty="0"/>
              <a:t>έναν </a:t>
            </a:r>
            <a:r>
              <a:rPr lang="el-GR" sz="2800" dirty="0">
                <a:solidFill>
                  <a:srgbClr val="00B050"/>
                </a:solidFill>
                <a:effectLst>
                  <a:outerShdw blurRad="38100" dist="38100" dir="2700000" algn="tl">
                    <a:srgbClr val="000000">
                      <a:alpha val="43137"/>
                    </a:srgbClr>
                  </a:outerShdw>
                </a:effectLst>
              </a:rPr>
              <a:t>σημαντικό κίνδυνο</a:t>
            </a:r>
            <a:r>
              <a:rPr lang="el-GR" sz="2800" dirty="0"/>
              <a:t> επειδή διασπά τη συνέχεια του δασικού τάπητα μειώνοντας έμμεσα τις δυνατότητες ανταλλαγής γενετικού υλικού. Επιπλέον, με το διαμελισμό του δάσους </a:t>
            </a:r>
            <a:r>
              <a:rPr lang="el-GR" sz="2800" dirty="0">
                <a:solidFill>
                  <a:srgbClr val="00B050"/>
                </a:solidFill>
                <a:effectLst>
                  <a:outerShdw blurRad="38100" dist="38100" dir="2700000" algn="tl">
                    <a:srgbClr val="000000">
                      <a:alpha val="43137"/>
                    </a:srgbClr>
                  </a:outerShdw>
                </a:effectLst>
              </a:rPr>
              <a:t>μειώνεται σημαντικά η δυνατότητα μετακίνησης και αναζήτησης τροφής</a:t>
            </a:r>
            <a:r>
              <a:rPr lang="el-GR" sz="2800" dirty="0"/>
              <a:t> για πολλά ζωικά είδη που, με τον περιορισμό του βιότοπου τους, κινδυνεύουν να εξαφανισθούν.</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Η ατμοσφαιρική ρύπανση </a:t>
            </a:r>
          </a:p>
        </p:txBody>
      </p:sp>
      <p:sp>
        <p:nvSpPr>
          <p:cNvPr id="3" name="2 - Θέση περιεχομένου"/>
          <p:cNvSpPr>
            <a:spLocks noGrp="1"/>
          </p:cNvSpPr>
          <p:nvPr>
            <p:ph idx="1"/>
          </p:nvPr>
        </p:nvSpPr>
        <p:spPr/>
        <p:txBody>
          <a:bodyPr/>
          <a:lstStyle/>
          <a:p>
            <a:pPr>
              <a:buNone/>
            </a:pPr>
            <a:r>
              <a:rPr lang="el-GR" sz="3100" dirty="0"/>
              <a:t> </a:t>
            </a:r>
            <a:r>
              <a:rPr lang="el-GR" sz="3100" dirty="0" smtClean="0"/>
              <a:t>  Σε </a:t>
            </a:r>
            <a:r>
              <a:rPr lang="el-GR" sz="3100" dirty="0"/>
              <a:t>μεγάλο βαθμό επηρεάζει τα φυτά μέσο της ενσωμάτωσης των αεριών ρύπων στους μεταβολικούς και φυσιολογικούς κύκλους τους. Η ρύπανση του εδάφους και των υδάτων επηρεάζει επίσης τα φυτά προκαλώντας </a:t>
            </a:r>
            <a:r>
              <a:rPr lang="el-GR" sz="3100" dirty="0">
                <a:solidFill>
                  <a:srgbClr val="00B050"/>
                </a:solidFill>
                <a:effectLst>
                  <a:outerShdw blurRad="38100" dist="38100" dir="2700000" algn="tl">
                    <a:srgbClr val="000000">
                      <a:alpha val="43137"/>
                    </a:srgbClr>
                  </a:outerShdw>
                </a:effectLst>
              </a:rPr>
              <a:t>ανάλογες μεταβολές στο οικοσύστημα.</a:t>
            </a:r>
          </a:p>
        </p:txBody>
      </p:sp>
      <p:pic>
        <p:nvPicPr>
          <p:cNvPr id="1028" name="Picture 4" descr="Αποτέλεσμα εικόνας για ατμοσφαιρική ρύπανση"/>
          <p:cNvPicPr>
            <a:picLocks noChangeAspect="1" noChangeArrowheads="1"/>
          </p:cNvPicPr>
          <p:nvPr/>
        </p:nvPicPr>
        <p:blipFill>
          <a:blip r:embed="rId2" cstate="print"/>
          <a:srcRect/>
          <a:stretch>
            <a:fillRect/>
          </a:stretch>
        </p:blipFill>
        <p:spPr bwMode="auto">
          <a:xfrm>
            <a:off x="3419872" y="4509120"/>
            <a:ext cx="3888432" cy="216024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548680"/>
            <a:ext cx="8363272" cy="5976664"/>
          </a:xfrm>
        </p:spPr>
        <p:txBody>
          <a:bodyPr/>
          <a:lstStyle/>
          <a:p>
            <a:pPr marL="0" indent="0" algn="just">
              <a:buNone/>
            </a:pPr>
            <a:r>
              <a:rPr lang="el-GR" sz="2800" dirty="0">
                <a:ln w="0"/>
                <a:effectLst>
                  <a:outerShdw blurRad="38100" dist="19050" dir="2700000" algn="tl" rotWithShape="0">
                    <a:schemeClr val="dk1">
                      <a:alpha val="40000"/>
                    </a:schemeClr>
                  </a:outerShdw>
                </a:effectLst>
              </a:rPr>
              <a:t>Δεν πρέπει να </a:t>
            </a:r>
            <a:r>
              <a:rPr lang="el-GR" sz="2800" dirty="0">
                <a:ln w="0"/>
                <a:solidFill>
                  <a:srgbClr val="00B050"/>
                </a:solidFill>
                <a:effectLst>
                  <a:outerShdw blurRad="38100" dist="19050" dir="2700000" algn="tl" rotWithShape="0">
                    <a:schemeClr val="dk1">
                      <a:alpha val="40000"/>
                    </a:schemeClr>
                  </a:outerShdw>
                </a:effectLst>
              </a:rPr>
              <a:t>καίγονται ή να καταστρέφονται </a:t>
            </a:r>
            <a:r>
              <a:rPr lang="el-GR" sz="2800" dirty="0">
                <a:ln w="0"/>
                <a:effectLst>
                  <a:outerShdw blurRad="38100" dist="19050" dir="2700000" algn="tl" rotWithShape="0">
                    <a:schemeClr val="dk1">
                      <a:alpha val="40000"/>
                    </a:schemeClr>
                  </a:outerShdw>
                </a:effectLst>
              </a:rPr>
              <a:t>με οποιονδήποτε τρόπο αυτές οι εκτάσεις, γιατί απώτερος σκοπός μας είναι </a:t>
            </a:r>
            <a:r>
              <a:rPr lang="el-GR" sz="2800" dirty="0">
                <a:ln w="0"/>
                <a:solidFill>
                  <a:srgbClr val="00B050"/>
                </a:solidFill>
                <a:effectLst>
                  <a:outerShdw blurRad="38100" dist="19050" dir="2700000" algn="tl" rotWithShape="0">
                    <a:schemeClr val="dk1">
                      <a:alpha val="40000"/>
                    </a:schemeClr>
                  </a:outerShdw>
                </a:effectLst>
              </a:rPr>
              <a:t>να γίνουν </a:t>
            </a:r>
            <a:r>
              <a:rPr lang="el-GR" sz="2800" dirty="0">
                <a:ln w="0"/>
                <a:effectLst>
                  <a:outerShdw blurRad="38100" dist="19050" dir="2700000" algn="tl" rotWithShape="0">
                    <a:schemeClr val="dk1">
                      <a:alpha val="40000"/>
                    </a:schemeClr>
                  </a:outerShdw>
                </a:effectLst>
              </a:rPr>
              <a:t>τελικά </a:t>
            </a:r>
            <a:r>
              <a:rPr lang="el-GR" sz="2800" dirty="0">
                <a:ln w="0"/>
                <a:solidFill>
                  <a:srgbClr val="00B050"/>
                </a:solidFill>
                <a:effectLst>
                  <a:outerShdw blurRad="38100" dist="19050" dir="2700000" algn="tl" rotWithShape="0">
                    <a:schemeClr val="dk1">
                      <a:alpha val="40000"/>
                    </a:schemeClr>
                  </a:outerShdw>
                </a:effectLst>
              </a:rPr>
              <a:t>δάση</a:t>
            </a:r>
            <a:r>
              <a:rPr lang="el-GR" sz="2800" dirty="0">
                <a:ln w="0"/>
                <a:effectLst>
                  <a:outerShdw blurRad="38100" dist="19050" dir="2700000" algn="tl" rotWithShape="0">
                    <a:schemeClr val="dk1">
                      <a:alpha val="40000"/>
                    </a:schemeClr>
                  </a:outerShdw>
                </a:effectLst>
              </a:rPr>
              <a:t>, όπου να κυριαρχούν τα δένδρα. </a:t>
            </a:r>
          </a:p>
          <a:p>
            <a:pPr marL="0" indent="0" algn="just">
              <a:buNone/>
            </a:pPr>
            <a:endParaRPr lang="el-GR" sz="2800" dirty="0">
              <a:ln w="0"/>
              <a:effectLst>
                <a:outerShdw blurRad="38100" dist="19050" dir="2700000" algn="tl" rotWithShape="0">
                  <a:schemeClr val="dk1">
                    <a:alpha val="40000"/>
                  </a:schemeClr>
                </a:outerShdw>
              </a:effectLst>
            </a:endParaRPr>
          </a:p>
          <a:p>
            <a:pPr marL="0" indent="0" algn="just">
              <a:buNone/>
            </a:pPr>
            <a:r>
              <a:rPr lang="el-GR" sz="2800" dirty="0">
                <a:ln w="0"/>
                <a:effectLst>
                  <a:outerShdw blurRad="38100" dist="19050" dir="2700000" algn="tl" rotWithShape="0">
                    <a:schemeClr val="dk1">
                      <a:alpha val="40000"/>
                    </a:schemeClr>
                  </a:outerShdw>
                </a:effectLst>
              </a:rPr>
              <a:t>Είναι ένα φυσικό αγαθό, με πολύπλευρη σημασία και </a:t>
            </a:r>
            <a:r>
              <a:rPr lang="el-GR" sz="2800" dirty="0">
                <a:ln w="0"/>
                <a:solidFill>
                  <a:srgbClr val="00B050"/>
                </a:solidFill>
                <a:effectLst>
                  <a:outerShdw blurRad="38100" dist="19050" dir="2700000" algn="tl" rotWithShape="0">
                    <a:schemeClr val="dk1">
                      <a:alpha val="40000"/>
                    </a:schemeClr>
                  </a:outerShdw>
                </a:effectLst>
              </a:rPr>
              <a:t>ανυπολόγιστη αξία </a:t>
            </a:r>
            <a:r>
              <a:rPr lang="el-GR" sz="2800" dirty="0">
                <a:ln w="0"/>
                <a:effectLst>
                  <a:outerShdw blurRad="38100" dist="19050" dir="2700000" algn="tl" rotWithShape="0">
                    <a:schemeClr val="dk1">
                      <a:alpha val="40000"/>
                    </a:schemeClr>
                  </a:outerShdw>
                </a:effectLst>
              </a:rPr>
              <a:t>για τη ζωή, για τον άνθρωπο. </a:t>
            </a:r>
          </a:p>
          <a:p>
            <a:pPr marL="0" indent="0" algn="just">
              <a:buNone/>
            </a:pPr>
            <a:endParaRPr lang="el-GR" sz="2800" dirty="0">
              <a:ln w="0"/>
              <a:effectLst>
                <a:outerShdw blurRad="38100" dist="19050" dir="2700000" algn="tl" rotWithShape="0">
                  <a:schemeClr val="dk1">
                    <a:alpha val="40000"/>
                  </a:schemeClr>
                </a:outerShdw>
              </a:effectLst>
            </a:endParaRPr>
          </a:p>
          <a:p>
            <a:pPr marL="0" indent="0" algn="just">
              <a:buNone/>
            </a:pPr>
            <a:r>
              <a:rPr lang="el-GR" sz="2800" dirty="0">
                <a:ln w="0"/>
                <a:effectLst>
                  <a:outerShdw blurRad="38100" dist="19050" dir="2700000" algn="tl" rotWithShape="0">
                    <a:schemeClr val="dk1">
                      <a:alpha val="40000"/>
                    </a:schemeClr>
                  </a:outerShdw>
                </a:effectLst>
              </a:rPr>
              <a:t>Είναι </a:t>
            </a:r>
            <a:r>
              <a:rPr lang="el-GR" sz="2800" dirty="0">
                <a:ln w="0"/>
                <a:solidFill>
                  <a:srgbClr val="00B050"/>
                </a:solidFill>
                <a:effectLst>
                  <a:outerShdw blurRad="38100" dist="19050" dir="2700000" algn="tl" rotWithShape="0">
                    <a:schemeClr val="dk1">
                      <a:alpha val="40000"/>
                    </a:schemeClr>
                  </a:outerShdw>
                </a:effectLst>
              </a:rPr>
              <a:t>ένας ανανεώσιμος φυσικός πόρος </a:t>
            </a:r>
            <a:r>
              <a:rPr lang="el-GR" sz="2800" dirty="0">
                <a:ln w="0"/>
                <a:effectLst>
                  <a:outerShdw blurRad="38100" dist="19050" dir="2700000" algn="tl" rotWithShape="0">
                    <a:schemeClr val="dk1">
                      <a:alpha val="40000"/>
                    </a:schemeClr>
                  </a:outerShdw>
                </a:effectLst>
              </a:rPr>
              <a:t>με τεράστιες ανεξάντλητες δυνατότητες για την </a:t>
            </a:r>
            <a:r>
              <a:rPr lang="el-GR" sz="2800" dirty="0">
                <a:ln w="0"/>
                <a:solidFill>
                  <a:srgbClr val="00B050"/>
                </a:solidFill>
                <a:effectLst>
                  <a:outerShdw blurRad="38100" dist="19050" dir="2700000" algn="tl" rotWithShape="0">
                    <a:schemeClr val="dk1">
                      <a:alpha val="40000"/>
                    </a:schemeClr>
                  </a:outerShdw>
                </a:effectLst>
              </a:rPr>
              <a:t>οικονομική, περιβαλλοντική, κοινωνική και πολιτιστική ανάπτυξη</a:t>
            </a:r>
            <a:r>
              <a:rPr lang="el-GR" sz="2400" dirty="0">
                <a:ln w="0"/>
                <a:solidFill>
                  <a:srgbClr val="00B050"/>
                </a:solidFill>
                <a:effectLst>
                  <a:outerShdw blurRad="38100" dist="19050" dir="2700000" algn="tl" rotWithShape="0">
                    <a:schemeClr val="dk1">
                      <a:alpha val="40000"/>
                    </a:schemeClr>
                  </a:outerShdw>
                </a:effectLst>
              </a:rPr>
              <a:t>.</a:t>
            </a: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CC32538-34A0-4ADE-9DD1-F17B7E79F18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xmlns="" id="{F66D6922-2171-4390-B5BA-D3CA925F3330}"/>
              </a:ext>
            </a:extLst>
          </p:cNvPr>
          <p:cNvSpPr>
            <a:spLocks noGrp="1"/>
          </p:cNvSpPr>
          <p:nvPr>
            <p:ph idx="1"/>
          </p:nvPr>
        </p:nvSpPr>
        <p:spPr>
          <a:xfrm>
            <a:off x="0" y="5733256"/>
            <a:ext cx="10067477" cy="772048"/>
          </a:xfrm>
        </p:spPr>
        <p:txBody>
          <a:bodyPr/>
          <a:lstStyle/>
          <a:p>
            <a:pPr marL="0" indent="0">
              <a:buNone/>
            </a:pPr>
            <a:r>
              <a:rPr lang="el-GR" sz="3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Ευχαριστούμε πολύ που μας παρακολουθήσατε! </a:t>
            </a:r>
          </a:p>
        </p:txBody>
      </p:sp>
    </p:spTree>
    <p:extLst>
      <p:ext uri="{BB962C8B-B14F-4D97-AF65-F5344CB8AC3E}">
        <p14:creationId xmlns:p14="http://schemas.microsoft.com/office/powerpoint/2010/main" xmlns="" val="186696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F77DD49-C666-4868-8F87-EFA4C7B863DF}"/>
              </a:ext>
            </a:extLst>
          </p:cNvPr>
          <p:cNvSpPr>
            <a:spLocks noGrp="1"/>
          </p:cNvSpPr>
          <p:nvPr>
            <p:ph idx="1"/>
          </p:nvPr>
        </p:nvSpPr>
        <p:spPr>
          <a:xfrm>
            <a:off x="110752" y="1166018"/>
            <a:ext cx="8686800" cy="5359326"/>
          </a:xfrm>
        </p:spPr>
        <p:txBody>
          <a:bodyPr/>
          <a:lstStyle/>
          <a:p>
            <a:pPr marL="0" indent="0" algn="thaiDist">
              <a:buNone/>
            </a:pPr>
            <a:r>
              <a:rPr lang="el-GR" sz="2400" dirty="0"/>
              <a:t>    Κάθε είδος δάσους έχει  </a:t>
            </a:r>
          </a:p>
          <a:p>
            <a:pPr marL="0" indent="0" algn="thaiDist">
              <a:buNone/>
            </a:pPr>
            <a:r>
              <a:rPr lang="el-GR" sz="2400" dirty="0">
                <a:solidFill>
                  <a:srgbClr val="00B050"/>
                </a:solidFill>
                <a:effectLst>
                  <a:outerShdw blurRad="38100" dist="38100" dir="2700000" algn="tl">
                    <a:srgbClr val="000000">
                      <a:alpha val="43137"/>
                    </a:srgbClr>
                  </a:outerShdw>
                </a:effectLst>
              </a:rPr>
              <a:t>υγρασία, θρεπτικά στοιχεία </a:t>
            </a:r>
          </a:p>
          <a:p>
            <a:pPr marL="0" indent="0" algn="thaiDist">
              <a:buNone/>
            </a:pPr>
            <a:r>
              <a:rPr lang="el-GR" sz="2400" dirty="0">
                <a:solidFill>
                  <a:srgbClr val="00B050"/>
                </a:solidFill>
                <a:effectLst>
                  <a:outerShdw blurRad="38100" dist="38100" dir="2700000" algn="tl">
                    <a:srgbClr val="000000">
                      <a:alpha val="43137"/>
                    </a:srgbClr>
                  </a:outerShdw>
                </a:effectLst>
              </a:rPr>
              <a:t>και κλιματικούς παράγοντες.</a:t>
            </a:r>
            <a:r>
              <a:rPr lang="el-GR" sz="2400" b="1" dirty="0"/>
              <a:t> </a:t>
            </a:r>
          </a:p>
          <a:p>
            <a:pPr marL="0" indent="0" algn="thaiDist">
              <a:buNone/>
            </a:pPr>
            <a:r>
              <a:rPr lang="el-GR" sz="2400" dirty="0"/>
              <a:t>    Υπάρχει αμοιβαία </a:t>
            </a:r>
          </a:p>
          <a:p>
            <a:pPr marL="0" indent="0" algn="thaiDist">
              <a:buNone/>
            </a:pPr>
            <a:r>
              <a:rPr lang="el-GR" sz="2400" dirty="0"/>
              <a:t>αλληλεπίδραση και </a:t>
            </a:r>
          </a:p>
          <a:p>
            <a:pPr marL="0" indent="0" algn="thaiDist">
              <a:buNone/>
            </a:pPr>
            <a:r>
              <a:rPr lang="el-GR" sz="2400" dirty="0"/>
              <a:t>αλληλεξάρτηση μεταξύ των </a:t>
            </a:r>
          </a:p>
          <a:p>
            <a:pPr marL="0" indent="0" algn="thaiDist">
              <a:buNone/>
            </a:pPr>
            <a:r>
              <a:rPr lang="el-GR" sz="2400" dirty="0"/>
              <a:t>φυτών, των ζώων και του </a:t>
            </a:r>
            <a:endParaRPr lang="en-US" sz="2400" dirty="0"/>
          </a:p>
          <a:p>
            <a:pPr marL="0" indent="0" algn="thaiDist">
              <a:buNone/>
            </a:pPr>
            <a:r>
              <a:rPr lang="el-GR" sz="2400" dirty="0"/>
              <a:t>φυσικού περιβάλλοντος. Από τις σχέσεις αυτές δημιουργείται μια </a:t>
            </a:r>
            <a:r>
              <a:rPr lang="el-GR" sz="2400" dirty="0">
                <a:solidFill>
                  <a:srgbClr val="00B050"/>
                </a:solidFill>
                <a:effectLst>
                  <a:outerShdw blurRad="38100" dist="38100" dir="2700000" algn="tl">
                    <a:srgbClr val="000000">
                      <a:alpha val="43137"/>
                    </a:srgbClr>
                  </a:outerShdw>
                </a:effectLst>
              </a:rPr>
              <a:t>ισορροπία</a:t>
            </a:r>
            <a:r>
              <a:rPr lang="el-GR" sz="2400" dirty="0"/>
              <a:t>, που παίζει βασικό ρόλο </a:t>
            </a:r>
            <a:r>
              <a:rPr lang="el-GR" sz="2400" dirty="0">
                <a:solidFill>
                  <a:srgbClr val="00B050"/>
                </a:solidFill>
                <a:effectLst>
                  <a:outerShdw blurRad="38100" dist="38100" dir="2700000" algn="tl">
                    <a:srgbClr val="000000">
                      <a:alpha val="43137"/>
                    </a:srgbClr>
                  </a:outerShdw>
                </a:effectLst>
              </a:rPr>
              <a:t>στην οικολογική ισορροπία του ευρύτερου περιβάλλοντος.</a:t>
            </a:r>
            <a:r>
              <a:rPr lang="el-GR" sz="2400" dirty="0"/>
              <a:t> Ένα δάσος μπορεί να διακριθεί σε </a:t>
            </a:r>
            <a:r>
              <a:rPr lang="el-GR" sz="2400" dirty="0" smtClean="0">
                <a:solidFill>
                  <a:srgbClr val="00B050"/>
                </a:solidFill>
                <a:effectLst>
                  <a:outerShdw blurRad="38100" dist="38100" dir="2700000" algn="tl">
                    <a:srgbClr val="000000">
                      <a:alpha val="43137"/>
                    </a:srgbClr>
                  </a:outerShdw>
                </a:effectLst>
              </a:rPr>
              <a:t>παρθένο δάσος</a:t>
            </a:r>
            <a:r>
              <a:rPr lang="el-GR" sz="2400" dirty="0">
                <a:solidFill>
                  <a:srgbClr val="00B050"/>
                </a:solidFill>
                <a:effectLst>
                  <a:outerShdw blurRad="38100" dist="38100" dir="2700000" algn="tl">
                    <a:srgbClr val="000000">
                      <a:alpha val="43137"/>
                    </a:srgbClr>
                  </a:outerShdw>
                </a:effectLst>
              </a:rPr>
              <a:t>, </a:t>
            </a:r>
            <a:r>
              <a:rPr lang="el-GR" sz="2400" dirty="0"/>
              <a:t>σε </a:t>
            </a:r>
            <a:r>
              <a:rPr lang="el-GR" sz="2400" dirty="0">
                <a:solidFill>
                  <a:srgbClr val="00B050"/>
                </a:solidFill>
                <a:effectLst>
                  <a:outerShdw blurRad="38100" dist="38100" dir="2700000" algn="tl">
                    <a:srgbClr val="000000">
                      <a:alpha val="43137"/>
                    </a:srgbClr>
                  </a:outerShdw>
                </a:effectLst>
              </a:rPr>
              <a:t>φυσικό δάσος</a:t>
            </a:r>
            <a:r>
              <a:rPr lang="el-GR" sz="2400" dirty="0"/>
              <a:t> και σε </a:t>
            </a:r>
            <a:r>
              <a:rPr lang="el-GR" sz="2400" dirty="0">
                <a:solidFill>
                  <a:srgbClr val="00B050"/>
                </a:solidFill>
                <a:effectLst>
                  <a:outerShdw blurRad="38100" dist="38100" dir="2700000" algn="tl">
                    <a:srgbClr val="000000">
                      <a:alpha val="43137"/>
                    </a:srgbClr>
                  </a:outerShdw>
                </a:effectLst>
              </a:rPr>
              <a:t>τεχνητό δάσος.</a:t>
            </a:r>
          </a:p>
          <a:p>
            <a:endParaRPr lang="el-GR" sz="2400" dirty="0"/>
          </a:p>
        </p:txBody>
      </p:sp>
      <p:pic>
        <p:nvPicPr>
          <p:cNvPr id="3074" name="Picture 2" descr="Image result for Î´Î¬ÏÎ¿Ï">
            <a:extLst>
              <a:ext uri="{FF2B5EF4-FFF2-40B4-BE49-F238E27FC236}">
                <a16:creationId xmlns:a16="http://schemas.microsoft.com/office/drawing/2014/main" xmlns="" id="{7C21C5C9-4553-4AD3-9D79-27B034D708B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7984" y="980728"/>
            <a:ext cx="4392488" cy="293505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xmlns="" val="1238606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additive="base">
                                        <p:cTn id="3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BB4D765-942E-43ED-8D36-19C6E12CAD1F}"/>
              </a:ext>
            </a:extLst>
          </p:cNvPr>
          <p:cNvSpPr>
            <a:spLocks noGrp="1"/>
          </p:cNvSpPr>
          <p:nvPr>
            <p:ph idx="1"/>
          </p:nvPr>
        </p:nvSpPr>
        <p:spPr>
          <a:xfrm>
            <a:off x="0" y="476672"/>
            <a:ext cx="9144000" cy="3456383"/>
          </a:xfrm>
        </p:spPr>
        <p:txBody>
          <a:bodyPr/>
          <a:lstStyle/>
          <a:p>
            <a:pPr marL="0" indent="0">
              <a:buNone/>
            </a:pPr>
            <a:r>
              <a:rPr lang="el-GR" sz="2400" dirty="0"/>
              <a:t>    Το δάσος διαθέτει </a:t>
            </a:r>
            <a:r>
              <a:rPr lang="el-GR" sz="2400" dirty="0">
                <a:solidFill>
                  <a:srgbClr val="00B050"/>
                </a:solidFill>
                <a:effectLst>
                  <a:outerShdw blurRad="38100" dist="38100" dir="2700000" algn="tl">
                    <a:srgbClr val="000000">
                      <a:alpha val="43137"/>
                    </a:srgbClr>
                  </a:outerShdw>
                </a:effectLst>
              </a:rPr>
              <a:t>εσωτερικούς μηχανισμούς αυτορρύθμισης </a:t>
            </a:r>
            <a:r>
              <a:rPr lang="el-GR" sz="2400" dirty="0"/>
              <a:t>των βιοτικών και των αβιοτικών παραγόντων που διαταράσσουν </a:t>
            </a:r>
          </a:p>
          <a:p>
            <a:pPr marL="0" indent="0">
              <a:buNone/>
            </a:pPr>
            <a:r>
              <a:rPr lang="el-GR" sz="2400" dirty="0"/>
              <a:t>την ισορροπία του. </a:t>
            </a:r>
          </a:p>
          <a:p>
            <a:pPr marL="0" indent="0">
              <a:buNone/>
            </a:pPr>
            <a:r>
              <a:rPr lang="el-GR" sz="2400" dirty="0"/>
              <a:t>    Αν όμως δράσουν εξωτερικοί παράγοντες, όπως ο άνθρωπος με τις επαναλαμβανόμενες πυρκαγιές, την υπερβόσκηση και τις εκτεταμένες υλοτομίες, τότε </a:t>
            </a:r>
            <a:r>
              <a:rPr lang="el-GR" sz="2400" dirty="0">
                <a:solidFill>
                  <a:srgbClr val="00B050"/>
                </a:solidFill>
                <a:effectLst>
                  <a:outerShdw blurRad="38100" dist="38100" dir="2700000" algn="tl">
                    <a:srgbClr val="000000">
                      <a:alpha val="43137"/>
                    </a:srgbClr>
                  </a:outerShdw>
                </a:effectLst>
              </a:rPr>
              <a:t>το δασικό οικοσύστημα υποβαθμίζεται. </a:t>
            </a:r>
            <a:r>
              <a:rPr lang="el-GR" sz="2400" dirty="0"/>
              <a:t>Πέρα από τον οικολογικό του ρόλο, </a:t>
            </a:r>
            <a:r>
              <a:rPr lang="el-GR" sz="2400" dirty="0">
                <a:solidFill>
                  <a:srgbClr val="00B050"/>
                </a:solidFill>
                <a:effectLst>
                  <a:outerShdw blurRad="38100" dist="38100" dir="2700000" algn="tl">
                    <a:srgbClr val="000000">
                      <a:alpha val="43137"/>
                    </a:srgbClr>
                  </a:outerShdw>
                </a:effectLst>
              </a:rPr>
              <a:t>το </a:t>
            </a:r>
            <a:r>
              <a:rPr lang="el-GR" sz="2400" dirty="0" smtClean="0">
                <a:solidFill>
                  <a:srgbClr val="00B050"/>
                </a:solidFill>
                <a:effectLst>
                  <a:outerShdw blurRad="38100" dist="38100" dir="2700000" algn="tl">
                    <a:srgbClr val="000000">
                      <a:alpha val="43137"/>
                    </a:srgbClr>
                  </a:outerShdw>
                </a:effectLst>
              </a:rPr>
              <a:t>δάσος </a:t>
            </a:r>
            <a:r>
              <a:rPr lang="el-GR" sz="2400" dirty="0">
                <a:solidFill>
                  <a:srgbClr val="00B050"/>
                </a:solidFill>
                <a:effectLst>
                  <a:outerShdw blurRad="38100" dist="38100" dir="2700000" algn="tl">
                    <a:srgbClr val="000000">
                      <a:alpha val="43137"/>
                    </a:srgbClr>
                  </a:outerShdw>
                </a:effectLst>
              </a:rPr>
              <a:t>ρυθμίζει τη ροή του νερού μέσα στο έδαφος και συγκρατεί το χώμα.</a:t>
            </a:r>
          </a:p>
        </p:txBody>
      </p:sp>
      <p:pic>
        <p:nvPicPr>
          <p:cNvPr id="2050" name="Picture 2" descr="Image result for Î´Î¬ÏÎ¿Ï">
            <a:extLst>
              <a:ext uri="{FF2B5EF4-FFF2-40B4-BE49-F238E27FC236}">
                <a16:creationId xmlns:a16="http://schemas.microsoft.com/office/drawing/2014/main" xmlns="" id="{A718762B-1C5E-4644-9B79-A38701D354D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3789040"/>
            <a:ext cx="3600400" cy="237626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052" name="Picture 4" descr="Image result for Î´Î¬ÏÎ¿Ï">
            <a:extLst>
              <a:ext uri="{FF2B5EF4-FFF2-40B4-BE49-F238E27FC236}">
                <a16:creationId xmlns:a16="http://schemas.microsoft.com/office/drawing/2014/main" xmlns="" id="{35DE7834-E4DB-4610-A5BC-1C57FAD46DD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4048" y="3789040"/>
            <a:ext cx="3672408" cy="237626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xmlns="" val="37239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56F957-7730-425C-87BA-5E34E70EDD89}"/>
              </a:ext>
            </a:extLst>
          </p:cNvPr>
          <p:cNvSpPr>
            <a:spLocks noGrp="1"/>
          </p:cNvSpPr>
          <p:nvPr>
            <p:ph type="title"/>
          </p:nvPr>
        </p:nvSpPr>
        <p:spPr/>
        <p:txBody>
          <a:bodyPr/>
          <a:lstStyle/>
          <a:p>
            <a:r>
              <a:rPr lang="el-GR" dirty="0"/>
              <a:t>Ταξινόμηση δασών</a:t>
            </a:r>
          </a:p>
        </p:txBody>
      </p:sp>
      <p:sp>
        <p:nvSpPr>
          <p:cNvPr id="3" name="Content Placeholder 2">
            <a:extLst>
              <a:ext uri="{FF2B5EF4-FFF2-40B4-BE49-F238E27FC236}">
                <a16:creationId xmlns:a16="http://schemas.microsoft.com/office/drawing/2014/main" xmlns="" id="{F0B73686-1346-4832-A2E3-263C48768FD4}"/>
              </a:ext>
            </a:extLst>
          </p:cNvPr>
          <p:cNvSpPr>
            <a:spLocks noGrp="1"/>
          </p:cNvSpPr>
          <p:nvPr>
            <p:ph idx="1"/>
          </p:nvPr>
        </p:nvSpPr>
        <p:spPr>
          <a:xfrm>
            <a:off x="457200" y="1382376"/>
            <a:ext cx="8579296" cy="5358992"/>
          </a:xfrm>
        </p:spPr>
        <p:txBody>
          <a:bodyPr/>
          <a:lstStyle/>
          <a:p>
            <a:pPr marL="0" indent="0" algn="just">
              <a:buNone/>
            </a:pPr>
            <a:r>
              <a:rPr lang="el-GR" sz="1600" dirty="0"/>
              <a:t>    Τα δάση μπορούν να ταξινομηθούν με διάφορους τρόπους και με διαφορετικό βαθμό εξειδίκευσης. Ένας τέτοιος τρόπος είναι από την άποψη της </a:t>
            </a:r>
            <a:r>
              <a:rPr lang="el-GR" sz="1600" dirty="0">
                <a:solidFill>
                  <a:srgbClr val="00B050"/>
                </a:solidFill>
                <a:effectLst>
                  <a:outerShdw blurRad="38100" dist="38100" dir="2700000" algn="tl">
                    <a:srgbClr val="000000">
                      <a:alpha val="43137"/>
                    </a:srgbClr>
                  </a:outerShdw>
                </a:effectLst>
              </a:rPr>
              <a:t>«διάπλασης» </a:t>
            </a:r>
            <a:r>
              <a:rPr lang="el-GR" sz="1600" dirty="0"/>
              <a:t>στην οποία υπάρχουν, σε συνδυασμό με την μακροβιότητα των φύλλων του κυρίαρχου είδους. </a:t>
            </a:r>
          </a:p>
          <a:p>
            <a:pPr marL="0" indent="0" algn="just">
              <a:buNone/>
            </a:pPr>
            <a:r>
              <a:rPr lang="el-GR" sz="1600" dirty="0"/>
              <a:t>     </a:t>
            </a:r>
            <a:endParaRPr lang="en-US" sz="1600" dirty="0"/>
          </a:p>
          <a:p>
            <a:pPr marL="0" indent="0" algn="just">
              <a:buNone/>
            </a:pPr>
            <a:r>
              <a:rPr lang="el-GR" sz="1600" dirty="0"/>
              <a:t>Τα</a:t>
            </a:r>
            <a:r>
              <a:rPr lang="el-GR" sz="1600" b="1" dirty="0"/>
              <a:t> </a:t>
            </a:r>
            <a:r>
              <a:rPr lang="el-GR" sz="1600" b="1" dirty="0">
                <a:solidFill>
                  <a:srgbClr val="00B050"/>
                </a:solidFill>
                <a:effectLst>
                  <a:outerShdw blurRad="38100" dist="38100" dir="2700000" algn="tl">
                    <a:srgbClr val="000000">
                      <a:alpha val="43137"/>
                    </a:srgbClr>
                  </a:outerShdw>
                </a:effectLst>
              </a:rPr>
              <a:t>αρκτικά δάση</a:t>
            </a:r>
            <a:r>
              <a:rPr lang="el-GR" sz="1600" dirty="0"/>
              <a:t> καταλαμβάνουν την </a:t>
            </a:r>
            <a:r>
              <a:rPr lang="el-GR" sz="1600" dirty="0" err="1"/>
              <a:t>υποαρκτική</a:t>
            </a:r>
            <a:r>
              <a:rPr lang="el-GR" sz="1600" dirty="0"/>
              <a:t> ζώνη</a:t>
            </a:r>
          </a:p>
          <a:p>
            <a:pPr marL="0" indent="0" algn="just">
              <a:buNone/>
            </a:pPr>
            <a:r>
              <a:rPr lang="el-GR" sz="1600" dirty="0"/>
              <a:t>και είναι γενικά δάση αειθαλων και </a:t>
            </a:r>
            <a:r>
              <a:rPr lang="el-GR" sz="1600" dirty="0" smtClean="0"/>
              <a:t>κωνοφόρων.</a:t>
            </a:r>
            <a:endParaRPr lang="el-GR" sz="1600" dirty="0"/>
          </a:p>
          <a:p>
            <a:pPr marL="0" indent="0" algn="just">
              <a:buNone/>
            </a:pPr>
            <a:endParaRPr lang="el-GR" sz="1600" b="1" dirty="0"/>
          </a:p>
          <a:p>
            <a:pPr marL="0" indent="0" algn="just">
              <a:buNone/>
            </a:pPr>
            <a:endParaRPr lang="en-US" sz="1600" b="1" dirty="0"/>
          </a:p>
          <a:p>
            <a:pPr marL="0" indent="0" algn="just">
              <a:buNone/>
            </a:pPr>
            <a:r>
              <a:rPr lang="el-GR" sz="1600" dirty="0"/>
              <a:t>Τα </a:t>
            </a:r>
            <a:r>
              <a:rPr lang="el-GR" sz="1600" b="1" dirty="0">
                <a:solidFill>
                  <a:srgbClr val="00B050"/>
                </a:solidFill>
                <a:effectLst>
                  <a:outerShdw blurRad="38100" dist="38100" dir="2700000" algn="tl">
                    <a:srgbClr val="000000">
                      <a:alpha val="43137"/>
                    </a:srgbClr>
                  </a:outerShdw>
                </a:effectLst>
              </a:rPr>
              <a:t>τροπικά και υποτροπικά δάση </a:t>
            </a:r>
            <a:r>
              <a:rPr lang="el-GR" sz="1600" dirty="0"/>
              <a:t>περιλαμβάνουν τα τροπικά </a:t>
            </a:r>
          </a:p>
          <a:p>
            <a:pPr marL="0" indent="0" algn="just">
              <a:buNone/>
            </a:pPr>
            <a:r>
              <a:rPr lang="el-GR" sz="1600" dirty="0"/>
              <a:t>και υποτροπικά υγρά δάση, τα τροπικά και υποτροπικά ξηρά δάση</a:t>
            </a:r>
          </a:p>
          <a:p>
            <a:pPr marL="0" indent="0" algn="just">
              <a:buNone/>
            </a:pPr>
            <a:r>
              <a:rPr lang="el-GR" sz="1600" dirty="0"/>
              <a:t> και τα τροπικά και υποτροπικά δάση </a:t>
            </a:r>
            <a:r>
              <a:rPr lang="el-GR" sz="1600" dirty="0" smtClean="0"/>
              <a:t>κωνοφόρων.</a:t>
            </a:r>
            <a:endParaRPr lang="el-GR" sz="1600" dirty="0"/>
          </a:p>
          <a:p>
            <a:pPr marL="0" indent="0" algn="just">
              <a:buNone/>
            </a:pPr>
            <a:r>
              <a:rPr lang="el-GR" sz="1600" b="1" dirty="0"/>
              <a:t>    </a:t>
            </a:r>
            <a:endParaRPr lang="en-US" sz="1600" b="1" dirty="0"/>
          </a:p>
          <a:p>
            <a:pPr marL="0" indent="0" algn="just">
              <a:buNone/>
            </a:pPr>
            <a:endParaRPr lang="en-US" sz="1600" dirty="0"/>
          </a:p>
          <a:p>
            <a:pPr marL="0" indent="0" algn="just">
              <a:buNone/>
            </a:pPr>
            <a:r>
              <a:rPr lang="el-GR" sz="1600" dirty="0"/>
              <a:t>Τα δάση μπορούν επίσης να κατηγοροποιηθούν πιο συγκεκριμένα </a:t>
            </a:r>
          </a:p>
          <a:p>
            <a:pPr marL="0" indent="0" algn="just">
              <a:buNone/>
            </a:pPr>
            <a:r>
              <a:rPr lang="el-GR" sz="1600" dirty="0"/>
              <a:t>με βάση </a:t>
            </a:r>
            <a:r>
              <a:rPr lang="el-GR" sz="1600" b="1" dirty="0">
                <a:solidFill>
                  <a:srgbClr val="00B050"/>
                </a:solidFill>
                <a:effectLst>
                  <a:outerShdw blurRad="38100" dist="38100" dir="2700000" algn="tl">
                    <a:srgbClr val="000000">
                      <a:alpha val="43137"/>
                    </a:srgbClr>
                  </a:outerShdw>
                </a:effectLst>
              </a:rPr>
              <a:t>το κλίμα και το κυρίαρχο είδος δέντρων, με αποτέλεσμα να υπάρχουν πολλά διαφορετικά είδη δασών (π.χ., πευκοδάσος ή ελατοδάσος).</a:t>
            </a:r>
          </a:p>
          <a:p>
            <a:endParaRPr lang="el-GR" sz="1600" dirty="0"/>
          </a:p>
          <a:p>
            <a:endParaRPr lang="el-GR" sz="1600" dirty="0"/>
          </a:p>
          <a:p>
            <a:endParaRPr lang="el-GR" sz="1600" dirty="0"/>
          </a:p>
        </p:txBody>
      </p:sp>
      <p:pic>
        <p:nvPicPr>
          <p:cNvPr id="5" name="Picture 4">
            <a:extLst>
              <a:ext uri="{FF2B5EF4-FFF2-40B4-BE49-F238E27FC236}">
                <a16:creationId xmlns:a16="http://schemas.microsoft.com/office/drawing/2014/main" xmlns="" id="{6AA8D561-4117-481D-A615-5EDC064031B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88224" y="2204864"/>
            <a:ext cx="2376264" cy="1276982"/>
          </a:xfrm>
          <a:prstGeom prst="rect">
            <a:avLst/>
          </a:prstGeom>
          <a:ln>
            <a:noFill/>
          </a:ln>
          <a:effectLst>
            <a:outerShdw blurRad="292100" dist="139700" dir="2700000" algn="tl" rotWithShape="0">
              <a:srgbClr val="333333">
                <a:alpha val="65000"/>
              </a:srgbClr>
            </a:outerShdw>
          </a:effectLst>
        </p:spPr>
      </p:pic>
      <p:pic>
        <p:nvPicPr>
          <p:cNvPr id="1028" name="Picture 4" descr="Image result for τροπικά και υποτροπικά δάση">
            <a:extLst>
              <a:ext uri="{FF2B5EF4-FFF2-40B4-BE49-F238E27FC236}">
                <a16:creationId xmlns:a16="http://schemas.microsoft.com/office/drawing/2014/main" xmlns="" id="{ECB3ECF6-6FD9-49DD-BEC4-6A8DFC798B1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0232" y="3645024"/>
            <a:ext cx="2376264" cy="12769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1974381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1000"/>
                                        <p:tgtEl>
                                          <p:spTgt spid="3">
                                            <p:txEl>
                                              <p:pRg st="11" end="11"/>
                                            </p:txEl>
                                          </p:spTgt>
                                        </p:tgtEl>
                                      </p:cBhvr>
                                    </p:animEffect>
                                    <p:anim calcmode="lin" valueType="num">
                                      <p:cBhvr>
                                        <p:cTn id="3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1000"/>
                                        <p:tgtEl>
                                          <p:spTgt spid="3">
                                            <p:txEl>
                                              <p:pRg st="12" end="12"/>
                                            </p:txEl>
                                          </p:spTgt>
                                        </p:tgtEl>
                                      </p:cBhvr>
                                    </p:animEffect>
                                    <p:anim calcmode="lin" valueType="num">
                                      <p:cBhvr>
                                        <p:cTn id="3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 </a:t>
            </a:r>
            <a:br>
              <a:rPr lang="el-GR" dirty="0"/>
            </a:br>
            <a:endParaRPr lang="el-GR" dirty="0"/>
          </a:p>
        </p:txBody>
      </p:sp>
      <p:sp>
        <p:nvSpPr>
          <p:cNvPr id="3" name="2 - Θέση περιεχομένου"/>
          <p:cNvSpPr>
            <a:spLocks noGrp="1"/>
          </p:cNvSpPr>
          <p:nvPr>
            <p:ph idx="1"/>
          </p:nvPr>
        </p:nvSpPr>
        <p:spPr>
          <a:xfrm>
            <a:off x="457200" y="846138"/>
            <a:ext cx="8229600" cy="5391174"/>
          </a:xfrm>
        </p:spPr>
        <p:txBody>
          <a:bodyPr/>
          <a:lstStyle/>
          <a:p>
            <a:pPr algn="just">
              <a:buNone/>
            </a:pPr>
            <a:r>
              <a:rPr lang="el-GR" sz="2400" dirty="0" smtClean="0"/>
              <a:t> Το </a:t>
            </a:r>
            <a:r>
              <a:rPr lang="el-GR" sz="2400" dirty="0"/>
              <a:t>δάσος δεν είναι µόνο δένδρα. Είναι </a:t>
            </a:r>
            <a:r>
              <a:rPr lang="el-GR" sz="2400" dirty="0">
                <a:solidFill>
                  <a:srgbClr val="00B050"/>
                </a:solidFill>
                <a:effectLst>
                  <a:outerShdw blurRad="38100" dist="38100" dir="2700000" algn="tl">
                    <a:srgbClr val="000000">
                      <a:alpha val="43137"/>
                    </a:srgbClr>
                  </a:outerShdw>
                </a:effectLst>
              </a:rPr>
              <a:t>ένα σύνολο διαφόρων φυτών </a:t>
            </a:r>
            <a:r>
              <a:rPr lang="el-GR" sz="2400" dirty="0"/>
              <a:t>όπου βέβαια κυριαρχούν τα δένδρα - µαζί µε τα διάφορα ζώα που συνυπάρχουν και µε το έδαφος και το κλίµα που επικρατεί στην περιοχή. </a:t>
            </a:r>
          </a:p>
          <a:p>
            <a:pPr algn="just">
              <a:buNone/>
            </a:pPr>
            <a:endParaRPr lang="el-GR" sz="2400" dirty="0"/>
          </a:p>
          <a:p>
            <a:pPr algn="just">
              <a:buNone/>
            </a:pPr>
            <a:r>
              <a:rPr lang="el-GR" sz="2400" dirty="0"/>
              <a:t>Όλες οι εκτάσεις που καλύπτονται από φυσική βλάστηση λέγονται </a:t>
            </a:r>
            <a:r>
              <a:rPr lang="el-GR" sz="2400" dirty="0">
                <a:solidFill>
                  <a:srgbClr val="00B050"/>
                </a:solidFill>
                <a:effectLst>
                  <a:outerShdw blurRad="38100" dist="38100" dir="2700000" algn="tl">
                    <a:srgbClr val="000000">
                      <a:alpha val="43137"/>
                    </a:srgbClr>
                  </a:outerShdw>
                </a:effectLst>
              </a:rPr>
              <a:t>δασικές</a:t>
            </a:r>
            <a:r>
              <a:rPr lang="el-GR" sz="2400" dirty="0"/>
              <a:t>, ανεξάρτητα από το αν κυριαρχούν δένδρα, θάµνοι ή φρύγανα και αποτελούν </a:t>
            </a:r>
            <a:r>
              <a:rPr lang="el-GR" sz="2400" dirty="0">
                <a:solidFill>
                  <a:srgbClr val="00B050"/>
                </a:solidFill>
                <a:effectLst>
                  <a:outerShdw blurRad="38100" dist="38100" dir="2700000" algn="tl">
                    <a:srgbClr val="000000">
                      <a:alpha val="43137"/>
                    </a:srgbClr>
                  </a:outerShdw>
                </a:effectLst>
              </a:rPr>
              <a:t>ένα πολυσύνθετο σύνολο µε δική του ζωή και λειτουργίες. </a:t>
            </a:r>
          </a:p>
          <a:p>
            <a:pPr algn="just">
              <a:buNone/>
            </a:pPr>
            <a:endParaRPr lang="el-GR" sz="2400" dirty="0"/>
          </a:p>
          <a:p>
            <a:pPr algn="just">
              <a:buNone/>
            </a:pPr>
            <a:r>
              <a:rPr lang="el-GR" sz="2400" dirty="0"/>
              <a:t>Αποτελούν </a:t>
            </a:r>
            <a:r>
              <a:rPr lang="el-GR" sz="2400" b="1" dirty="0">
                <a:solidFill>
                  <a:srgbClr val="00B050"/>
                </a:solidFill>
                <a:effectLst>
                  <a:outerShdw blurRad="38100" dist="38100" dir="2700000" algn="tl">
                    <a:srgbClr val="000000">
                      <a:alpha val="43137"/>
                    </a:srgbClr>
                  </a:outerShdw>
                </a:effectLst>
              </a:rPr>
              <a:t>το ∆ασικό Oικοσύστηµα</a:t>
            </a:r>
            <a:r>
              <a:rPr lang="el-GR" sz="2400" dirty="0"/>
              <a:t>, που παίζει συµαντικό ρόλο στη </a:t>
            </a:r>
            <a:r>
              <a:rPr lang="el-GR" sz="2400" dirty="0">
                <a:solidFill>
                  <a:srgbClr val="00B050"/>
                </a:solidFill>
                <a:effectLst>
                  <a:outerShdw blurRad="38100" dist="38100" dir="2700000" algn="tl">
                    <a:srgbClr val="000000">
                      <a:alpha val="43137"/>
                    </a:srgbClr>
                  </a:outerShdw>
                </a:effectLst>
              </a:rPr>
              <a:t>βιολογική ισορροπία </a:t>
            </a:r>
            <a:r>
              <a:rPr lang="el-GR" sz="2000" dirty="0">
                <a:solidFill>
                  <a:srgbClr val="00B050"/>
                </a:solidFill>
                <a:effectLst>
                  <a:outerShdw blurRad="38100" dist="38100" dir="2700000" algn="tl">
                    <a:srgbClr val="000000">
                      <a:alpha val="43137"/>
                    </a:srgbClr>
                  </a:outerShdw>
                </a:effectLst>
              </a:rPr>
              <a:t>της φύσης.</a:t>
            </a:r>
            <a:endParaRPr lang="el-GR" sz="3600" dirty="0">
              <a:solidFill>
                <a:srgbClr val="00B05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BA00E31-8629-40B6-8AF9-81DB9D1B0FC2}"/>
              </a:ext>
            </a:extLst>
          </p:cNvPr>
          <p:cNvSpPr>
            <a:spLocks noGrp="1"/>
          </p:cNvSpPr>
          <p:nvPr>
            <p:ph idx="1"/>
          </p:nvPr>
        </p:nvSpPr>
        <p:spPr>
          <a:xfrm rot="20631322">
            <a:off x="1812695" y="3110598"/>
            <a:ext cx="5755530" cy="650859"/>
          </a:xfrm>
        </p:spPr>
        <p:txBody>
          <a:bodyPr/>
          <a:lstStyle/>
          <a:p>
            <a:pPr marL="0" indent="0">
              <a:buNone/>
            </a:pPr>
            <a:r>
              <a:rPr lang="el-GR" dirty="0"/>
              <a:t>&lt;&lt;Τα οφέλη του δάσους&gt;&gt;</a:t>
            </a:r>
          </a:p>
        </p:txBody>
      </p:sp>
      <p:pic>
        <p:nvPicPr>
          <p:cNvPr id="5" name="Picture 4">
            <a:extLst>
              <a:ext uri="{FF2B5EF4-FFF2-40B4-BE49-F238E27FC236}">
                <a16:creationId xmlns:a16="http://schemas.microsoft.com/office/drawing/2014/main" xmlns="" id="{48826930-ADC3-49F7-B926-E5D2B25DB6B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0732731">
            <a:off x="538012" y="759792"/>
            <a:ext cx="4360592" cy="2848480"/>
          </a:xfrm>
          <a:prstGeom prst="rect">
            <a:avLst/>
          </a:prstGeom>
        </p:spPr>
      </p:pic>
      <p:pic>
        <p:nvPicPr>
          <p:cNvPr id="7" name="Picture 6">
            <a:extLst>
              <a:ext uri="{FF2B5EF4-FFF2-40B4-BE49-F238E27FC236}">
                <a16:creationId xmlns:a16="http://schemas.microsoft.com/office/drawing/2014/main" xmlns="" id="{BA96EEAB-3231-4AE3-A017-621A49A70C1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703622">
            <a:off x="4222830" y="3361082"/>
            <a:ext cx="4320480" cy="2885342"/>
          </a:xfrm>
          <a:prstGeom prst="rect">
            <a:avLst/>
          </a:prstGeom>
        </p:spPr>
      </p:pic>
    </p:spTree>
    <p:extLst>
      <p:ext uri="{BB962C8B-B14F-4D97-AF65-F5344CB8AC3E}">
        <p14:creationId xmlns:p14="http://schemas.microsoft.com/office/powerpoint/2010/main" xmlns="" val="372124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www.i-eidisi.com/wp-content/uploads/2017/09/21895338_10213642541881601_1082820107_o-1024x576.jpg"/>
          <p:cNvPicPr>
            <a:picLocks noChangeAspect="1" noChangeArrowheads="1"/>
          </p:cNvPicPr>
          <p:nvPr/>
        </p:nvPicPr>
        <p:blipFill>
          <a:blip r:embed="rId2" cstate="print"/>
          <a:srcRect/>
          <a:stretch>
            <a:fillRect/>
          </a:stretch>
        </p:blipFill>
        <p:spPr bwMode="auto">
          <a:xfrm>
            <a:off x="3923928" y="1700808"/>
            <a:ext cx="5112567" cy="3384376"/>
          </a:xfrm>
          <a:prstGeom prst="rect">
            <a:avLst/>
          </a:prstGeom>
          <a:noFill/>
        </p:spPr>
      </p:pic>
      <p:sp>
        <p:nvSpPr>
          <p:cNvPr id="7" name="6 - Ορθογώνιο"/>
          <p:cNvSpPr/>
          <p:nvPr/>
        </p:nvSpPr>
        <p:spPr>
          <a:xfrm>
            <a:off x="323528" y="476672"/>
            <a:ext cx="4248472" cy="1477328"/>
          </a:xfrm>
          <a:prstGeom prst="rect">
            <a:avLst/>
          </a:prstGeom>
        </p:spPr>
        <p:txBody>
          <a:bodyPr wrap="square">
            <a:spAutoFit/>
          </a:bodyPr>
          <a:lstStyle/>
          <a:p>
            <a:r>
              <a:rPr lang="el-GR" dirty="0">
                <a:solidFill>
                  <a:schemeClr val="bg1"/>
                </a:solidFill>
              </a:rPr>
              <a:t>   </a:t>
            </a:r>
            <a:r>
              <a:rPr lang="el-GR" b="1" dirty="0"/>
              <a:t>Τα δάση καλύπτουν το ένα τρίτο της έκτασης γης παγκόσμια και στην καρδιά τους φιλοξενούν περισσότερα από τα μισά χερσαία είδη φυτών και ζώων.</a:t>
            </a:r>
          </a:p>
        </p:txBody>
      </p:sp>
      <p:sp>
        <p:nvSpPr>
          <p:cNvPr id="8" name="7 - Ορθογώνιο"/>
          <p:cNvSpPr/>
          <p:nvPr/>
        </p:nvSpPr>
        <p:spPr>
          <a:xfrm>
            <a:off x="323528" y="1916832"/>
            <a:ext cx="3528392" cy="4801314"/>
          </a:xfrm>
          <a:prstGeom prst="rect">
            <a:avLst/>
          </a:prstGeom>
        </p:spPr>
        <p:txBody>
          <a:bodyPr wrap="square">
            <a:spAutoFit/>
          </a:bodyPr>
          <a:lstStyle/>
          <a:p>
            <a:r>
              <a:rPr lang="el-GR" dirty="0"/>
              <a:t>   </a:t>
            </a:r>
            <a:r>
              <a:rPr lang="el-GR" b="1" dirty="0"/>
              <a:t>Το ένα τέταρτο της ποσότητας των σύγχρονων φαρμάκων προέρχεται από φυτά των τροπικών δασών και ανάμεσα σε αυτά </a:t>
            </a:r>
            <a:r>
              <a:rPr lang="el-GR" b="1" dirty="0" err="1"/>
              <a:t>προσμετρώνται</a:t>
            </a:r>
            <a:r>
              <a:rPr lang="el-GR" b="1" dirty="0"/>
              <a:t> τα δύο τρίτα όλων των φαρμάκων που χρησιμοποιούνται κατά του καρκίνου. Αν κανείς θελήσει να μεταφράσει σε οικονομικά μεγέθη τη συμβολή των φαρμακευτικών αυτών φυτών στην υγεία των ανθρώπων, τότε έρχεται αντιμέτωπος με το καταπληκτικό νούμερο των εκατόν οκτώ δισεκατομμυρίων δολαρίων τον χρόνο.</a:t>
            </a:r>
          </a:p>
        </p:txBody>
      </p:sp>
    </p:spTree>
    <p:extLst>
      <p:ext uri="{BB962C8B-B14F-4D97-AF65-F5344CB8AC3E}">
        <p14:creationId xmlns:p14="http://schemas.microsoft.com/office/powerpoint/2010/main" xmlns="" val="17703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barn(inVertical)">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www.taxydromos.gr/data/news/14278776472105207861.jpg"/>
          <p:cNvPicPr>
            <a:picLocks noChangeAspect="1" noChangeArrowheads="1"/>
          </p:cNvPicPr>
          <p:nvPr/>
        </p:nvPicPr>
        <p:blipFill>
          <a:blip r:embed="rId2" cstate="print"/>
          <a:srcRect/>
          <a:stretch>
            <a:fillRect/>
          </a:stretch>
        </p:blipFill>
        <p:spPr bwMode="auto">
          <a:xfrm>
            <a:off x="3995936" y="908720"/>
            <a:ext cx="4872541" cy="3654406"/>
          </a:xfrm>
          <a:prstGeom prst="rect">
            <a:avLst/>
          </a:prstGeom>
          <a:noFill/>
        </p:spPr>
      </p:pic>
      <p:sp>
        <p:nvSpPr>
          <p:cNvPr id="5" name="4 - Ορθογώνιο"/>
          <p:cNvSpPr/>
          <p:nvPr/>
        </p:nvSpPr>
        <p:spPr>
          <a:xfrm>
            <a:off x="251520" y="5157192"/>
            <a:ext cx="8712968" cy="923330"/>
          </a:xfrm>
          <a:prstGeom prst="rect">
            <a:avLst/>
          </a:prstGeom>
        </p:spPr>
        <p:txBody>
          <a:bodyPr wrap="square">
            <a:spAutoFit/>
          </a:bodyPr>
          <a:lstStyle/>
          <a:p>
            <a:pPr algn="just"/>
            <a:r>
              <a:rPr lang="el-GR" b="1" dirty="0" smtClean="0"/>
              <a:t>Τα </a:t>
            </a:r>
            <a:r>
              <a:rPr lang="el-GR" b="1" dirty="0"/>
              <a:t>δάση προσφέρουν σε αφθονία τροφή υψηλής θρεπτικής αξίας. Καρποί, φρούτα, σπόροι ακόμη και τα έντομα πλούσια σε πρωτεΐνη και σημαντικά μέταλλα, όπως είναι το ασβέστιο και ο σίδηρος. </a:t>
            </a:r>
          </a:p>
        </p:txBody>
      </p:sp>
      <p:sp>
        <p:nvSpPr>
          <p:cNvPr id="6" name="5 - Ορθογώνιο"/>
          <p:cNvSpPr/>
          <p:nvPr/>
        </p:nvSpPr>
        <p:spPr>
          <a:xfrm>
            <a:off x="179512" y="831953"/>
            <a:ext cx="3888432" cy="4247317"/>
          </a:xfrm>
          <a:prstGeom prst="rect">
            <a:avLst/>
          </a:prstGeom>
        </p:spPr>
        <p:txBody>
          <a:bodyPr wrap="square">
            <a:spAutoFit/>
          </a:bodyPr>
          <a:lstStyle/>
          <a:p>
            <a:r>
              <a:rPr lang="el-GR" b="1" dirty="0"/>
              <a:t> Τα δέντρα στα δάση λειτουργούν ως φυσικές δεξαμενές νερού, αναδιανέμοντας το 95% του νερού, που απορροφούν, εκεί όπου είναι περισσότερο αναγκαίο. Αποτρέπουν τη διάβρωση των εδαφών, καθώς συγκρατούν το νερό είτε με το ριζικό τους σύστημα είτε με την υπέργεια βλάστηση και, μέσω φυσικών διαδικασιών, σε σύντομο χρόνο, το επαναπροωθούν πίσω στην ατμόσφαιρα, δημιουργώντας έτσι φυσικό δροσισμό στην περιοχή</a:t>
            </a:r>
            <a:r>
              <a:rPr lang="el-GR" b="1"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6298</TotalTime>
  <Words>1111</Words>
  <Application>Microsoft Office PowerPoint</Application>
  <PresentationFormat>Προβολή στην οθόνη (4:3)</PresentationFormat>
  <Paragraphs>91</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Diseño predeterminado</vt:lpstr>
      <vt:lpstr>Περιβαλλοντικό Πρόγραμμα:  Προσέχω το δάσος -Αγαπώ τη ζωή  2018 - 2019 </vt:lpstr>
      <vt:lpstr>Τι ονομάζουμε δάσος;</vt:lpstr>
      <vt:lpstr>Διαφάνεια 3</vt:lpstr>
      <vt:lpstr>Διαφάνεια 4</vt:lpstr>
      <vt:lpstr>Ταξινόμηση δασών</vt:lpstr>
      <vt:lpstr>  </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Το δάσος και ο άνθρωπος</vt:lpstr>
      <vt:lpstr>&lt;&lt;Οι αξίες του δάσους&gt;&gt;</vt:lpstr>
      <vt:lpstr>Διαφάνεια 17</vt:lpstr>
      <vt:lpstr>Διαφάνεια 18</vt:lpstr>
      <vt:lpstr>Οι κίνδυνοι που απειλούν το δάσος</vt:lpstr>
      <vt:lpstr>Ο διαμελισμός του δάσους</vt:lpstr>
      <vt:lpstr>Η ατμοσφαιρική ρύπανση </vt:lpstr>
      <vt:lpstr>Διαφάνεια 22</vt:lpstr>
      <vt:lpstr>Διαφάνεια 23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student1</cp:lastModifiedBy>
  <cp:revision>683</cp:revision>
  <dcterms:created xsi:type="dcterms:W3CDTF">2010-05-23T14:28:12Z</dcterms:created>
  <dcterms:modified xsi:type="dcterms:W3CDTF">2018-12-05T07:22:22Z</dcterms:modified>
</cp:coreProperties>
</file>