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58" r:id="rId5"/>
    <p:sldId id="260" r:id="rId6"/>
    <p:sldId id="270" r:id="rId7"/>
    <p:sldId id="271" r:id="rId8"/>
    <p:sldId id="272" r:id="rId9"/>
    <p:sldId id="277" r:id="rId10"/>
    <p:sldId id="278" r:id="rId11"/>
    <p:sldId id="273" r:id="rId12"/>
    <p:sldId id="274" r:id="rId13"/>
    <p:sldId id="275" r:id="rId14"/>
    <p:sldId id="276"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FFCC66"/>
    <a:srgbClr val="990099"/>
    <a:srgbClr val="CC0099"/>
    <a:srgbClr val="FE9202"/>
    <a:srgbClr val="6C1A00"/>
    <a:srgbClr val="00AACC"/>
    <a:srgbClr val="5EEC3C"/>
    <a:srgbClr val="1D3A00"/>
    <a:srgbClr val="0032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4" autoAdjust="0"/>
  </p:normalViewPr>
  <p:slideViewPr>
    <p:cSldViewPr>
      <p:cViewPr varScale="1">
        <p:scale>
          <a:sx n="150" d="100"/>
          <a:sy n="150" d="100"/>
        </p:scale>
        <p:origin x="-1152" y="-96"/>
      </p:cViewPr>
      <p:guideLst>
        <p:guide orient="horz" pos="1620"/>
        <p:guide pos="2880"/>
      </p:guideLst>
    </p:cSldViewPr>
  </p:slideViewPr>
  <p:outlineViewPr>
    <p:cViewPr>
      <p:scale>
        <a:sx n="33" d="100"/>
        <a:sy n="33" d="100"/>
      </p:scale>
      <p:origin x="234" y="0"/>
    </p:cViewPr>
  </p:outlin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08D1D-AEF3-4721-A400-976875BD0E6D}" type="datetimeFigureOut">
              <a:rPr lang="en-US" smtClean="0"/>
              <a:pPr/>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161CF-C507-4DE2-951B-A9875702E9DF}" type="slidenum">
              <a:rPr lang="en-US" smtClean="0"/>
              <a:pPr/>
              <a:t>‹#›</a:t>
            </a:fld>
            <a:endParaRPr lang="en-US"/>
          </a:p>
        </p:txBody>
      </p:sp>
    </p:spTree>
    <p:extLst>
      <p:ext uri="{BB962C8B-B14F-4D97-AF65-F5344CB8AC3E}">
        <p14:creationId xmlns:p14="http://schemas.microsoft.com/office/powerpoint/2010/main" xmlns="" val="272988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5</a:t>
            </a:fld>
            <a:endParaRPr lang="en-US"/>
          </a:p>
        </p:txBody>
      </p:sp>
    </p:spTree>
    <p:extLst>
      <p:ext uri="{BB962C8B-B14F-4D97-AF65-F5344CB8AC3E}">
        <p14:creationId xmlns:p14="http://schemas.microsoft.com/office/powerpoint/2010/main" xmlns="" val="881981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724455"/>
            <a:ext cx="8246070" cy="1374345"/>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4098800"/>
            <a:ext cx="8246070" cy="610820"/>
          </a:xfrm>
        </p:spPr>
        <p:txBody>
          <a:bodyPr>
            <a:normAutofit/>
          </a:bodyPr>
          <a:lstStyle>
            <a:lvl1pPr marL="0" indent="0" algn="ctr">
              <a:buNone/>
              <a:defRPr sz="2800" b="0" i="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DC4B98A4-F706-4ED1-AC9D-FF19B149588E}"/>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610821"/>
          </a:xfrm>
        </p:spPr>
        <p:txBody>
          <a:bodyPr>
            <a:normAutofit/>
          </a:bodyPr>
          <a:lstStyle>
            <a:lvl1pPr algn="ct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512212"/>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6260905" cy="572644"/>
          </a:xfrm>
        </p:spPr>
        <p:txBody>
          <a:bodyPr>
            <a:normAutofit/>
          </a:bodyPr>
          <a:lstStyle>
            <a:lvl1pPr algn="l">
              <a:defRPr sz="3600">
                <a:solidFill>
                  <a:schemeClr val="tx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0"/>
            <a:ext cx="6260905" cy="3511061"/>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763525"/>
          </a:xfrm>
        </p:spPr>
        <p:txBody>
          <a:bodyPr>
            <a:normAutofit/>
          </a:bodyPr>
          <a:lstStyle>
            <a:lvl1pPr algn="ct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2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19045"/>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2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19045"/>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84B43771-1656-4EA6-8BDE-0D3062593127}"/>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rcturos.gr/el/index.php?option=ozo_content&amp;perform=view&amp;id=4&amp;Itemid=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754375" y="2571750"/>
            <a:ext cx="8246070" cy="1374345"/>
          </a:xfrm>
        </p:spPr>
        <p:txBody>
          <a:bodyPr>
            <a:normAutofit fontScale="90000"/>
          </a:bodyPr>
          <a:lstStyle/>
          <a:p>
            <a:r>
              <a:rPr lang="el-GR" dirty="0">
                <a:solidFill>
                  <a:schemeClr val="bg1">
                    <a:lumMod val="95000"/>
                  </a:schemeClr>
                </a:solidFill>
              </a:rPr>
              <a:t>ΠΟΝΤΙΚΗ ΣΥΛΙΑ ΠΑΤΑΚΙΔΟΥ ΒΙΚΗ</a:t>
            </a:r>
          </a:p>
          <a:p>
            <a:r>
              <a:rPr lang="el-GR" dirty="0">
                <a:solidFill>
                  <a:schemeClr val="bg1">
                    <a:lumMod val="95000"/>
                  </a:schemeClr>
                </a:solidFill>
              </a:rPr>
              <a:t>ΠΕΡΙΒΑΛΛΟΝΤΙΚΟ </a:t>
            </a:r>
            <a:r>
              <a:rPr lang="el-GR" dirty="0" smtClean="0">
                <a:solidFill>
                  <a:schemeClr val="bg1">
                    <a:lumMod val="95000"/>
                  </a:schemeClr>
                </a:solidFill>
              </a:rPr>
              <a:t>ΠΡΟΓΡΑΜ</a:t>
            </a:r>
            <a:r>
              <a:rPr lang="en-US" dirty="0" smtClean="0">
                <a:solidFill>
                  <a:schemeClr val="bg1">
                    <a:lumMod val="95000"/>
                  </a:schemeClr>
                </a:solidFill>
              </a:rPr>
              <a:t>M</a:t>
            </a:r>
            <a:r>
              <a:rPr lang="el-GR" dirty="0" smtClean="0">
                <a:solidFill>
                  <a:schemeClr val="bg1">
                    <a:lumMod val="95000"/>
                  </a:schemeClr>
                </a:solidFill>
              </a:rPr>
              <a:t>Α</a:t>
            </a:r>
            <a:endParaRPr lang="el-GR" dirty="0">
              <a:solidFill>
                <a:schemeClr val="bg1">
                  <a:lumMod val="95000"/>
                </a:schemeClr>
              </a:solidFill>
            </a:endParaRPr>
          </a:p>
          <a:p>
            <a:r>
              <a:rPr lang="el-GR" dirty="0">
                <a:solidFill>
                  <a:schemeClr val="bg1">
                    <a:lumMod val="95000"/>
                  </a:schemeClr>
                </a:solidFill>
              </a:rPr>
              <a:t> ΠΡΟΣΕΧΩ ΔΑΣΟΣ- ΑΓΑΠΩ ΤΗΝ ΖΩΗ</a:t>
            </a:r>
          </a:p>
          <a:p>
            <a:r>
              <a:rPr lang="el-GR" dirty="0">
                <a:solidFill>
                  <a:schemeClr val="bg1">
                    <a:lumMod val="95000"/>
                  </a:schemeClr>
                </a:solidFill>
              </a:rPr>
              <a:t>ΣΧΟΛ. ΕΤΟΣ 2018-2019</a:t>
            </a:r>
          </a:p>
          <a:p>
            <a:r>
              <a:rPr lang="el-GR" dirty="0">
                <a:solidFill>
                  <a:schemeClr val="bg1">
                    <a:lumMod val="95000"/>
                  </a:schemeClr>
                </a:solidFill>
              </a:rPr>
              <a:t>ΕΠΙΒΛΕΠΟΥΣΕΣ ΚΟΚΚΙΝΟΥ ΕΛΕΝΗ </a:t>
            </a:r>
            <a:r>
              <a:rPr lang="en-US" dirty="0" smtClean="0">
                <a:solidFill>
                  <a:schemeClr val="bg1">
                    <a:lumMod val="95000"/>
                  </a:schemeClr>
                </a:solidFill>
              </a:rPr>
              <a:t/>
            </a:r>
            <a:br>
              <a:rPr lang="en-US" dirty="0" smtClean="0">
                <a:solidFill>
                  <a:schemeClr val="bg1">
                    <a:lumMod val="95000"/>
                  </a:schemeClr>
                </a:solidFill>
              </a:rPr>
            </a:br>
            <a:r>
              <a:rPr lang="el-GR" dirty="0" smtClean="0">
                <a:solidFill>
                  <a:schemeClr val="bg1">
                    <a:lumMod val="95000"/>
                  </a:schemeClr>
                </a:solidFill>
              </a:rPr>
              <a:t>ΚΑΝΑΡΑΚΗ </a:t>
            </a:r>
            <a:r>
              <a:rPr lang="el-GR" dirty="0">
                <a:solidFill>
                  <a:schemeClr val="bg1">
                    <a:lumMod val="95000"/>
                  </a:schemeClr>
                </a:solidFill>
              </a:rPr>
              <a:t>ΒΑΣΙΛΙΚΗ</a:t>
            </a:r>
          </a:p>
          <a:p>
            <a:endParaRPr lang="en-US" dirty="0">
              <a:solidFill>
                <a:schemeClr val="tx2">
                  <a:lumMod val="75000"/>
                </a:schemeClr>
              </a:solidFill>
            </a:endParaRPr>
          </a:p>
        </p:txBody>
      </p:sp>
    </p:spTree>
    <p:extLst>
      <p:ext uri="{BB962C8B-B14F-4D97-AF65-F5344CB8AC3E}">
        <p14:creationId xmlns:p14="http://schemas.microsoft.com/office/powerpoint/2010/main" xmlns=""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54D6639D-9BBE-4FAB-9850-0D6748A7CE36}"/>
              </a:ext>
            </a:extLst>
          </p:cNvPr>
          <p:cNvPicPr>
            <a:picLocks noChangeAspect="1"/>
          </p:cNvPicPr>
          <p:nvPr/>
        </p:nvPicPr>
        <p:blipFill>
          <a:blip r:embed="rId2" cstate="print"/>
          <a:stretch>
            <a:fillRect/>
          </a:stretch>
        </p:blipFill>
        <p:spPr>
          <a:xfrm>
            <a:off x="-10065" y="0"/>
            <a:ext cx="2443280" cy="3216154"/>
          </a:xfrm>
          <a:prstGeom prst="rect">
            <a:avLst/>
          </a:prstGeom>
        </p:spPr>
      </p:pic>
      <p:pic>
        <p:nvPicPr>
          <p:cNvPr id="6" name="Εικόνα 5">
            <a:extLst>
              <a:ext uri="{FF2B5EF4-FFF2-40B4-BE49-F238E27FC236}">
                <a16:creationId xmlns:a16="http://schemas.microsoft.com/office/drawing/2014/main" xmlns="" id="{499CC2E1-B351-44E6-8097-6DAD420A6ABE}"/>
              </a:ext>
            </a:extLst>
          </p:cNvPr>
          <p:cNvPicPr>
            <a:picLocks noChangeAspect="1"/>
          </p:cNvPicPr>
          <p:nvPr/>
        </p:nvPicPr>
        <p:blipFill>
          <a:blip r:embed="rId3" cstate="print"/>
          <a:stretch>
            <a:fillRect/>
          </a:stretch>
        </p:blipFill>
        <p:spPr>
          <a:xfrm>
            <a:off x="2739082" y="2341147"/>
            <a:ext cx="3665835" cy="2762763"/>
          </a:xfrm>
          <a:prstGeom prst="rect">
            <a:avLst/>
          </a:prstGeom>
        </p:spPr>
      </p:pic>
      <p:pic>
        <p:nvPicPr>
          <p:cNvPr id="7" name="Εικόνα 6">
            <a:extLst>
              <a:ext uri="{FF2B5EF4-FFF2-40B4-BE49-F238E27FC236}">
                <a16:creationId xmlns:a16="http://schemas.microsoft.com/office/drawing/2014/main" xmlns="" id="{D3042D22-8B72-4139-8045-3B0342AAE521}"/>
              </a:ext>
            </a:extLst>
          </p:cNvPr>
          <p:cNvPicPr>
            <a:picLocks noChangeAspect="1"/>
          </p:cNvPicPr>
          <p:nvPr/>
        </p:nvPicPr>
        <p:blipFill>
          <a:blip r:embed="rId4" cstate="print"/>
          <a:stretch>
            <a:fillRect/>
          </a:stretch>
        </p:blipFill>
        <p:spPr>
          <a:xfrm>
            <a:off x="4113885" y="89100"/>
            <a:ext cx="4926494" cy="2122182"/>
          </a:xfrm>
          <a:prstGeom prst="rect">
            <a:avLst/>
          </a:prstGeom>
        </p:spPr>
      </p:pic>
    </p:spTree>
    <p:extLst>
      <p:ext uri="{BB962C8B-B14F-4D97-AF65-F5344CB8AC3E}">
        <p14:creationId xmlns:p14="http://schemas.microsoft.com/office/powerpoint/2010/main" xmlns="" val="1626804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2A65846-142B-4E11-96B9-5270F7255BBA}"/>
              </a:ext>
            </a:extLst>
          </p:cNvPr>
          <p:cNvSpPr>
            <a:spLocks noGrp="1"/>
          </p:cNvSpPr>
          <p:nvPr>
            <p:ph type="title"/>
          </p:nvPr>
        </p:nvSpPr>
        <p:spPr/>
        <p:txBody>
          <a:bodyPr>
            <a:normAutofit fontScale="90000"/>
          </a:bodyPr>
          <a:lstStyle/>
          <a:p>
            <a:r>
              <a:rPr lang="el-GR" dirty="0">
                <a:solidFill>
                  <a:schemeClr val="bg1"/>
                </a:solidFill>
              </a:rPr>
              <a:t>ΤΕΛΕΥΤΑΙΑ ΛΟΓΙΑ…</a:t>
            </a:r>
          </a:p>
        </p:txBody>
      </p:sp>
      <p:sp>
        <p:nvSpPr>
          <p:cNvPr id="3" name="Θέση περιεχομένου 2">
            <a:extLst>
              <a:ext uri="{FF2B5EF4-FFF2-40B4-BE49-F238E27FC236}">
                <a16:creationId xmlns:a16="http://schemas.microsoft.com/office/drawing/2014/main" xmlns="" id="{921CA72B-63B1-456D-84A8-7759B454ECCC}"/>
              </a:ext>
            </a:extLst>
          </p:cNvPr>
          <p:cNvSpPr>
            <a:spLocks noGrp="1"/>
          </p:cNvSpPr>
          <p:nvPr>
            <p:ph idx="1"/>
          </p:nvPr>
        </p:nvSpPr>
        <p:spPr/>
        <p:txBody>
          <a:bodyPr>
            <a:normAutofit/>
          </a:bodyPr>
          <a:lstStyle/>
          <a:p>
            <a:pPr marL="0" indent="0">
              <a:buNone/>
            </a:pPr>
            <a:r>
              <a:rPr lang="el-GR" sz="3600" dirty="0">
                <a:solidFill>
                  <a:schemeClr val="tx1"/>
                </a:solidFill>
              </a:rPr>
              <a:t>Όπως καταλάβατε από τις προηγούμενες διαφάνειες η πανίδα του Ολύμπου είναι πλούσια και διαθέτει πολλά πτηνά, θηλαστικά και ερπετά. Όμως δυστυχώς πολλά από αυτά είναι απειλούμενα είδη.</a:t>
            </a:r>
          </a:p>
        </p:txBody>
      </p:sp>
    </p:spTree>
    <p:extLst>
      <p:ext uri="{BB962C8B-B14F-4D97-AF65-F5344CB8AC3E}">
        <p14:creationId xmlns:p14="http://schemas.microsoft.com/office/powerpoint/2010/main" xmlns="" val="229774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66AE8474-13C7-450C-BDE9-3CBAB41EA7CB}"/>
              </a:ext>
            </a:extLst>
          </p:cNvPr>
          <p:cNvSpPr>
            <a:spLocks noGrp="1"/>
          </p:cNvSpPr>
          <p:nvPr>
            <p:ph type="title"/>
          </p:nvPr>
        </p:nvSpPr>
        <p:spPr>
          <a:xfrm>
            <a:off x="-1841610" y="891995"/>
            <a:ext cx="1221640" cy="152705"/>
          </a:xfrm>
        </p:spPr>
        <p:txBody>
          <a:bodyPr>
            <a:normAutofit fontScale="90000"/>
          </a:bodyPr>
          <a:lstStyle/>
          <a:p>
            <a:endParaRPr lang="el-GR" dirty="0"/>
          </a:p>
        </p:txBody>
      </p:sp>
      <p:sp>
        <p:nvSpPr>
          <p:cNvPr id="5" name="Θέση περιεχομένου 4">
            <a:extLst>
              <a:ext uri="{FF2B5EF4-FFF2-40B4-BE49-F238E27FC236}">
                <a16:creationId xmlns:a16="http://schemas.microsoft.com/office/drawing/2014/main" xmlns="" id="{33A36AC9-20B8-40FB-AFD6-D76B12DD990B}"/>
              </a:ext>
            </a:extLst>
          </p:cNvPr>
          <p:cNvSpPr>
            <a:spLocks noGrp="1"/>
          </p:cNvSpPr>
          <p:nvPr>
            <p:ph idx="1"/>
          </p:nvPr>
        </p:nvSpPr>
        <p:spPr>
          <a:xfrm>
            <a:off x="448965" y="739290"/>
            <a:ext cx="8246070" cy="2443280"/>
          </a:xfrm>
        </p:spPr>
        <p:txBody>
          <a:bodyPr>
            <a:normAutofit fontScale="92500" lnSpcReduction="20000"/>
          </a:bodyPr>
          <a:lstStyle/>
          <a:p>
            <a:endParaRPr lang="el-GR" dirty="0"/>
          </a:p>
          <a:p>
            <a:endParaRPr lang="el-GR" dirty="0">
              <a:effectLst>
                <a:innerShdw blurRad="114300">
                  <a:prstClr val="black"/>
                </a:innerShdw>
              </a:effectLst>
            </a:endParaRPr>
          </a:p>
          <a:p>
            <a:endParaRPr lang="el-GR" dirty="0"/>
          </a:p>
          <a:p>
            <a:pPr marL="0" indent="0">
              <a:buNone/>
            </a:pPr>
            <a:r>
              <a:rPr lang="el-GR" sz="4800" dirty="0">
                <a:effectLst>
                  <a:glow rad="101600">
                    <a:schemeClr val="accent5">
                      <a:satMod val="175000"/>
                      <a:alpha val="40000"/>
                    </a:schemeClr>
                  </a:glow>
                </a:effectLst>
              </a:rPr>
              <a:t>ΕΥΧΑΡΙΣΤΟΥΜΕ ΓΙΑ ΤΗΝ ΠΑΡΑΚΟΛΟΥΘΗΣΗ</a:t>
            </a:r>
          </a:p>
        </p:txBody>
      </p:sp>
    </p:spTree>
    <p:extLst>
      <p:ext uri="{BB962C8B-B14F-4D97-AF65-F5344CB8AC3E}">
        <p14:creationId xmlns:p14="http://schemas.microsoft.com/office/powerpoint/2010/main" xmlns="" val="375250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F4968D7-E481-455C-8385-C55CAA9E28D0}"/>
              </a:ext>
            </a:extLst>
          </p:cNvPr>
          <p:cNvSpPr>
            <a:spLocks noGrp="1"/>
          </p:cNvSpPr>
          <p:nvPr>
            <p:ph type="title"/>
          </p:nvPr>
        </p:nvSpPr>
        <p:spPr/>
        <p:txBody>
          <a:bodyPr>
            <a:normAutofit fontScale="90000"/>
          </a:bodyPr>
          <a:lstStyle/>
          <a:p>
            <a:endParaRPr lang="el-GR"/>
          </a:p>
        </p:txBody>
      </p:sp>
      <p:sp>
        <p:nvSpPr>
          <p:cNvPr id="3" name="Θέση περιεχομένου 2">
            <a:extLst>
              <a:ext uri="{FF2B5EF4-FFF2-40B4-BE49-F238E27FC236}">
                <a16:creationId xmlns:a16="http://schemas.microsoft.com/office/drawing/2014/main" xmlns="" id="{8400B40A-19B2-4AF8-8D22-6D8C1A4215B0}"/>
              </a:ext>
            </a:extLst>
          </p:cNvPr>
          <p:cNvSpPr>
            <a:spLocks noGrp="1"/>
          </p:cNvSpPr>
          <p:nvPr>
            <p:ph idx="1"/>
          </p:nvPr>
        </p:nvSpPr>
        <p:spPr/>
        <p:txBody>
          <a:bodyPr/>
          <a:lstStyle/>
          <a:p>
            <a:pPr marL="0" indent="0">
              <a:buNone/>
            </a:pPr>
            <a:endParaRPr lang="el-GR"/>
          </a:p>
        </p:txBody>
      </p:sp>
    </p:spTree>
    <p:extLst>
      <p:ext uri="{BB962C8B-B14F-4D97-AF65-F5344CB8AC3E}">
        <p14:creationId xmlns:p14="http://schemas.microsoft.com/office/powerpoint/2010/main" xmlns="" val="251732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43B242F-2405-48D2-B50B-B9A5A7880E67}"/>
              </a:ext>
            </a:extLst>
          </p:cNvPr>
          <p:cNvSpPr>
            <a:spLocks noGrp="1"/>
          </p:cNvSpPr>
          <p:nvPr>
            <p:ph type="title"/>
          </p:nvPr>
        </p:nvSpPr>
        <p:spPr/>
        <p:txBody>
          <a:bodyPr>
            <a:normAutofit fontScale="90000"/>
          </a:bodyPr>
          <a:lstStyle/>
          <a:p>
            <a:endParaRPr lang="el-GR"/>
          </a:p>
        </p:txBody>
      </p:sp>
      <p:sp>
        <p:nvSpPr>
          <p:cNvPr id="3" name="Θέση περιεχομένου 2">
            <a:extLst>
              <a:ext uri="{FF2B5EF4-FFF2-40B4-BE49-F238E27FC236}">
                <a16:creationId xmlns:a16="http://schemas.microsoft.com/office/drawing/2014/main" xmlns="" id="{B99BD95E-5B27-4C35-BD26-818603854FF2}"/>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xmlns="" val="151597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940463"/>
          </a:xfrm>
        </p:spPr>
        <p:txBody>
          <a:bodyPr>
            <a:normAutofit/>
          </a:bodyPr>
          <a:lstStyle/>
          <a:p>
            <a:r>
              <a:rPr lang="el-GR" dirty="0">
                <a:solidFill>
                  <a:schemeClr val="bg1">
                    <a:lumMod val="95000"/>
                  </a:schemeClr>
                </a:solidFill>
              </a:rPr>
              <a:t>ΛΙΓΑ ΠΡΑΓΜΑΤΑ ΓΙΑ ΑΥΤΟ…</a:t>
            </a:r>
            <a:endParaRPr lang="en-US" dirty="0">
              <a:solidFill>
                <a:schemeClr val="bg1">
                  <a:lumMod val="95000"/>
                </a:schemeClr>
              </a:solidFill>
            </a:endParaRPr>
          </a:p>
        </p:txBody>
      </p:sp>
      <p:sp>
        <p:nvSpPr>
          <p:cNvPr id="3" name="Content Placeholder 2"/>
          <p:cNvSpPr>
            <a:spLocks noGrp="1"/>
          </p:cNvSpPr>
          <p:nvPr>
            <p:ph idx="1"/>
          </p:nvPr>
        </p:nvSpPr>
        <p:spPr>
          <a:xfrm>
            <a:off x="448966" y="1350110"/>
            <a:ext cx="8246070" cy="2113633"/>
          </a:xfrm>
        </p:spPr>
        <p:txBody>
          <a:bodyPr>
            <a:normAutofit lnSpcReduction="10000"/>
          </a:bodyPr>
          <a:lstStyle/>
          <a:p>
            <a:pPr marL="0" indent="0">
              <a:buNone/>
            </a:pPr>
            <a:r>
              <a:rPr lang="el-GR" dirty="0">
                <a:solidFill>
                  <a:schemeClr val="tx1"/>
                </a:solidFill>
              </a:rPr>
              <a:t>Η πανίδα του Ολύμπου είναι μια από τις  πιο εντυπωσιακές και της πιο μεγάλες της Ελλάδας. Η πανίδα διαθέτει πολλά είδη ζωών και πτηνών που αρκετά από αυτά βρίσκονται υπό  εξαφάνιση τα τελευταία χρόνια.</a:t>
            </a:r>
            <a:endParaRPr lang="en-US" dirty="0">
              <a:solidFill>
                <a:schemeClr val="tx1"/>
              </a:solidFill>
            </a:endParaRPr>
          </a:p>
          <a:p>
            <a:endParaRPr lang="en-US" dirty="0"/>
          </a:p>
          <a:p>
            <a:endParaRPr lang="en-US" dirty="0"/>
          </a:p>
        </p:txBody>
      </p:sp>
      <p:pic>
        <p:nvPicPr>
          <p:cNvPr id="4" name="Εικόνα 3">
            <a:extLst>
              <a:ext uri="{FF2B5EF4-FFF2-40B4-BE49-F238E27FC236}">
                <a16:creationId xmlns:a16="http://schemas.microsoft.com/office/drawing/2014/main" xmlns="" id="{A14CF5D3-B795-4EF7-94EE-5BD63C6B92A6}"/>
              </a:ext>
            </a:extLst>
          </p:cNvPr>
          <p:cNvPicPr>
            <a:picLocks noChangeAspect="1"/>
          </p:cNvPicPr>
          <p:nvPr/>
        </p:nvPicPr>
        <p:blipFill>
          <a:blip r:embed="rId2" cstate="print"/>
          <a:stretch>
            <a:fillRect/>
          </a:stretch>
        </p:blipFill>
        <p:spPr>
          <a:xfrm>
            <a:off x="-1" y="2877161"/>
            <a:ext cx="3197655" cy="2281000"/>
          </a:xfrm>
          <a:prstGeom prst="rect">
            <a:avLst/>
          </a:prstGeom>
        </p:spPr>
      </p:pic>
      <p:pic>
        <p:nvPicPr>
          <p:cNvPr id="5" name="Εικόνα 4">
            <a:extLst>
              <a:ext uri="{FF2B5EF4-FFF2-40B4-BE49-F238E27FC236}">
                <a16:creationId xmlns:a16="http://schemas.microsoft.com/office/drawing/2014/main" xmlns="" id="{ED448356-DFE1-435B-9044-613C0D72D461}"/>
              </a:ext>
            </a:extLst>
          </p:cNvPr>
          <p:cNvPicPr>
            <a:picLocks noChangeAspect="1"/>
          </p:cNvPicPr>
          <p:nvPr/>
        </p:nvPicPr>
        <p:blipFill>
          <a:blip r:embed="rId3" cstate="print"/>
          <a:stretch>
            <a:fillRect/>
          </a:stretch>
        </p:blipFill>
        <p:spPr>
          <a:xfrm>
            <a:off x="5946345" y="2877160"/>
            <a:ext cx="3197655" cy="2248815"/>
          </a:xfrm>
          <a:prstGeom prst="rect">
            <a:avLst/>
          </a:prstGeom>
        </p:spPr>
      </p:pic>
    </p:spTree>
    <p:extLst>
      <p:ext uri="{BB962C8B-B14F-4D97-AF65-F5344CB8AC3E}">
        <p14:creationId xmlns:p14="http://schemas.microsoft.com/office/powerpoint/2010/main" xmlns=""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solidFill>
                  <a:schemeClr val="bg1"/>
                </a:solidFill>
              </a:rPr>
              <a:t>ΜΕΡΙΚΑ ΑΠΟ ΤΑ ΖΩΑ</a:t>
            </a:r>
            <a:endParaRPr lang="en-US" dirty="0">
              <a:solidFill>
                <a:schemeClr val="bg1"/>
              </a:solidFill>
            </a:endParaRPr>
          </a:p>
        </p:txBody>
      </p:sp>
      <p:sp>
        <p:nvSpPr>
          <p:cNvPr id="5" name="Content Placeholder 4"/>
          <p:cNvSpPr>
            <a:spLocks noGrp="1"/>
          </p:cNvSpPr>
          <p:nvPr>
            <p:ph idx="1"/>
          </p:nvPr>
        </p:nvSpPr>
        <p:spPr>
          <a:xfrm>
            <a:off x="448965" y="2724455"/>
            <a:ext cx="6260905" cy="916230"/>
          </a:xfrm>
        </p:spPr>
        <p:txBody>
          <a:bodyPr>
            <a:normAutofit/>
          </a:bodyPr>
          <a:lstStyle/>
          <a:p>
            <a:pPr marL="0" indent="0">
              <a:buNone/>
            </a:pPr>
            <a:r>
              <a:rPr lang="el-GR" sz="1800" dirty="0"/>
              <a:t> </a:t>
            </a:r>
            <a:r>
              <a:rPr lang="el-GR" sz="1800" dirty="0">
                <a:solidFill>
                  <a:schemeClr val="tx1"/>
                </a:solidFill>
              </a:rPr>
              <a:t>Γενικά έχουν παρατηρηθεί πάνω από 140 είδη πανίδας (θηλαστικά-πτηνά).</a:t>
            </a:r>
            <a:endParaRPr lang="en-US" sz="1800" dirty="0">
              <a:solidFill>
                <a:schemeClr val="tx1"/>
              </a:solidFill>
            </a:endParaRPr>
          </a:p>
        </p:txBody>
      </p:sp>
      <p:sp>
        <p:nvSpPr>
          <p:cNvPr id="6" name="Ορθογώνιο 5">
            <a:extLst>
              <a:ext uri="{FF2B5EF4-FFF2-40B4-BE49-F238E27FC236}">
                <a16:creationId xmlns:a16="http://schemas.microsoft.com/office/drawing/2014/main" xmlns="" id="{E4DE3F99-24C9-4D45-A89E-D1F5CE3C0312}"/>
              </a:ext>
            </a:extLst>
          </p:cNvPr>
          <p:cNvSpPr/>
          <p:nvPr/>
        </p:nvSpPr>
        <p:spPr>
          <a:xfrm>
            <a:off x="448965" y="1044700"/>
            <a:ext cx="5955494" cy="2308324"/>
          </a:xfrm>
          <a:prstGeom prst="rect">
            <a:avLst/>
          </a:prstGeom>
        </p:spPr>
        <p:txBody>
          <a:bodyPr wrap="square">
            <a:spAutoFit/>
          </a:bodyPr>
          <a:lstStyle/>
          <a:p>
            <a:r>
              <a:rPr lang="el-GR" dirty="0"/>
              <a:t>Έχουν καταγραφεί 32 είδη θηλαστικών, στα οποία περιλαμβάνονται το αγριοκάτσικο, το ζαρκάδι, το αγριογούρουνο, η αγριόγατα, το κουνάβι, η αλεπού, ο σκίουρος κ.ά. Έχουν εντοπιστεί επίσης 108 είδη πτηνών, πολλά από τα οποία, ιδιαίτερα αρπακτικά, είναι σπάνια και προστατεύονται αυστηρά από διεθνείς συμβάσεις. </a:t>
            </a:r>
          </a:p>
          <a:p>
            <a:endParaRPr lang="el-GR" dirty="0">
              <a:solidFill>
                <a:srgbClr val="000000"/>
              </a:solidFill>
            </a:endParaRPr>
          </a:p>
          <a:p>
            <a:endParaRPr lang="el-GR" dirty="0">
              <a:solidFill>
                <a:srgbClr val="000000"/>
              </a:solidFill>
            </a:endParaRPr>
          </a:p>
        </p:txBody>
      </p:sp>
    </p:spTree>
    <p:extLst>
      <p:ext uri="{BB962C8B-B14F-4D97-AF65-F5344CB8AC3E}">
        <p14:creationId xmlns:p14="http://schemas.microsoft.com/office/powerpoint/2010/main" xmlns=""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966" y="128470"/>
            <a:ext cx="8246070" cy="610821"/>
          </a:xfrm>
        </p:spPr>
        <p:txBody>
          <a:bodyPr>
            <a:normAutofit fontScale="90000"/>
          </a:bodyPr>
          <a:lstStyle/>
          <a:p>
            <a:r>
              <a:rPr lang="el-GR" dirty="0">
                <a:solidFill>
                  <a:schemeClr val="bg1"/>
                </a:solidFill>
              </a:rPr>
              <a:t>ΤΑ ΘΗΛΑΣΤΙΚΑ ΤΟΥ ΟΛΥΜΠΟΥ</a:t>
            </a:r>
            <a:endParaRPr lang="en-US" dirty="0">
              <a:solidFill>
                <a:schemeClr val="bg1"/>
              </a:solidFill>
            </a:endParaRPr>
          </a:p>
        </p:txBody>
      </p:sp>
      <p:sp>
        <p:nvSpPr>
          <p:cNvPr id="2" name="Θέση περιεχομένου 1">
            <a:extLst>
              <a:ext uri="{FF2B5EF4-FFF2-40B4-BE49-F238E27FC236}">
                <a16:creationId xmlns:a16="http://schemas.microsoft.com/office/drawing/2014/main" xmlns="" id="{EF93747E-CFDC-41A7-BAEB-7F62F678C7A6}"/>
              </a:ext>
            </a:extLst>
          </p:cNvPr>
          <p:cNvSpPr>
            <a:spLocks noGrp="1"/>
          </p:cNvSpPr>
          <p:nvPr>
            <p:ph idx="1"/>
          </p:nvPr>
        </p:nvSpPr>
        <p:spPr>
          <a:xfrm>
            <a:off x="-161854" y="1350110"/>
            <a:ext cx="6182265" cy="3054100"/>
          </a:xfrm>
        </p:spPr>
        <p:txBody>
          <a:bodyPr>
            <a:normAutofit lnSpcReduction="10000"/>
          </a:bodyPr>
          <a:lstStyle/>
          <a:p>
            <a:pPr marL="457200" lvl="1" indent="0">
              <a:buNone/>
            </a:pPr>
            <a:r>
              <a:rPr lang="el-GR" dirty="0">
                <a:solidFill>
                  <a:schemeClr val="tx1"/>
                </a:solidFill>
              </a:rPr>
              <a:t>Στον Όλυμπο έχουν καταγραφεί πάνω από 40 είδη θηλαστικών, με πιο γνωστά το αγριόγιδο </a:t>
            </a:r>
            <a:r>
              <a:rPr lang="en-US" dirty="0">
                <a:solidFill>
                  <a:schemeClr val="tx1"/>
                </a:solidFill>
              </a:rPr>
              <a:t>, </a:t>
            </a:r>
            <a:r>
              <a:rPr lang="el-GR" dirty="0">
                <a:solidFill>
                  <a:schemeClr val="tx1"/>
                </a:solidFill>
              </a:rPr>
              <a:t>το ζαρκάδι </a:t>
            </a:r>
            <a:r>
              <a:rPr lang="en-US" dirty="0">
                <a:solidFill>
                  <a:schemeClr val="tx1"/>
                </a:solidFill>
              </a:rPr>
              <a:t>, </a:t>
            </a:r>
            <a:r>
              <a:rPr lang="el-GR" dirty="0">
                <a:solidFill>
                  <a:schemeClr val="tx1"/>
                </a:solidFill>
              </a:rPr>
              <a:t>το πετροκούναβο </a:t>
            </a:r>
            <a:r>
              <a:rPr lang="en-US" dirty="0">
                <a:solidFill>
                  <a:schemeClr val="tx1"/>
                </a:solidFill>
              </a:rPr>
              <a:t> </a:t>
            </a:r>
            <a:r>
              <a:rPr lang="el-GR" dirty="0">
                <a:solidFill>
                  <a:schemeClr val="tx1"/>
                </a:solidFill>
              </a:rPr>
              <a:t>το αγριογούρουνο </a:t>
            </a:r>
            <a:r>
              <a:rPr lang="en-US" dirty="0">
                <a:solidFill>
                  <a:schemeClr val="tx1"/>
                </a:solidFill>
              </a:rPr>
              <a:t>, </a:t>
            </a:r>
            <a:r>
              <a:rPr lang="el-GR" dirty="0">
                <a:solidFill>
                  <a:schemeClr val="tx1"/>
                </a:solidFill>
              </a:rPr>
              <a:t>την αλεπού </a:t>
            </a:r>
            <a:r>
              <a:rPr lang="en-US" dirty="0">
                <a:solidFill>
                  <a:schemeClr val="tx1"/>
                </a:solidFill>
              </a:rPr>
              <a:t>, </a:t>
            </a:r>
            <a:r>
              <a:rPr lang="el-GR" dirty="0">
                <a:solidFill>
                  <a:schemeClr val="tx1"/>
                </a:solidFill>
              </a:rPr>
              <a:t>τον κόκκινο σκίουρο </a:t>
            </a:r>
            <a:r>
              <a:rPr lang="en-US" dirty="0">
                <a:solidFill>
                  <a:schemeClr val="tx1"/>
                </a:solidFill>
              </a:rPr>
              <a:t>, </a:t>
            </a:r>
            <a:r>
              <a:rPr lang="el-GR" dirty="0">
                <a:solidFill>
                  <a:schemeClr val="tx1"/>
                </a:solidFill>
              </a:rPr>
              <a:t>την αγριόγατα</a:t>
            </a:r>
            <a:r>
              <a:rPr lang="en-US" dirty="0">
                <a:solidFill>
                  <a:schemeClr val="tx1"/>
                </a:solidFill>
              </a:rPr>
              <a:t>, </a:t>
            </a:r>
            <a:r>
              <a:rPr lang="el-GR" dirty="0">
                <a:solidFill>
                  <a:schemeClr val="tx1"/>
                </a:solidFill>
              </a:rPr>
              <a:t>καθώς και πολλά είδη νυχτερίδων </a:t>
            </a:r>
            <a:r>
              <a:rPr lang="en-US" i="1" dirty="0">
                <a:solidFill>
                  <a:schemeClr val="tx1"/>
                </a:solidFill>
              </a:rPr>
              <a:t> </a:t>
            </a:r>
            <a:r>
              <a:rPr lang="el-GR" dirty="0">
                <a:solidFill>
                  <a:schemeClr val="tx1"/>
                </a:solidFill>
              </a:rPr>
              <a:t>και άλλα. </a:t>
            </a:r>
          </a:p>
        </p:txBody>
      </p:sp>
      <p:pic>
        <p:nvPicPr>
          <p:cNvPr id="3" name="Εικόνα 2">
            <a:extLst>
              <a:ext uri="{FF2B5EF4-FFF2-40B4-BE49-F238E27FC236}">
                <a16:creationId xmlns:a16="http://schemas.microsoft.com/office/drawing/2014/main" xmlns="" id="{576CCB12-C51C-415D-B1E0-81962BCC7C76}"/>
              </a:ext>
            </a:extLst>
          </p:cNvPr>
          <p:cNvPicPr>
            <a:picLocks noChangeAspect="1"/>
          </p:cNvPicPr>
          <p:nvPr/>
        </p:nvPicPr>
        <p:blipFill>
          <a:blip r:embed="rId2" cstate="print"/>
          <a:stretch>
            <a:fillRect/>
          </a:stretch>
        </p:blipFill>
        <p:spPr>
          <a:xfrm>
            <a:off x="6020411" y="2700220"/>
            <a:ext cx="3123589" cy="2443280"/>
          </a:xfrm>
          <a:prstGeom prst="rect">
            <a:avLst/>
          </a:prstGeom>
        </p:spPr>
      </p:pic>
    </p:spTree>
    <p:extLst>
      <p:ext uri="{BB962C8B-B14F-4D97-AF65-F5344CB8AC3E}">
        <p14:creationId xmlns:p14="http://schemas.microsoft.com/office/powerpoint/2010/main" xmlns=""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5AE7D1-702E-45FE-B32C-5425BB4AE075}"/>
              </a:ext>
            </a:extLst>
          </p:cNvPr>
          <p:cNvSpPr>
            <a:spLocks noGrp="1"/>
          </p:cNvSpPr>
          <p:nvPr>
            <p:ph type="title"/>
          </p:nvPr>
        </p:nvSpPr>
        <p:spPr>
          <a:xfrm>
            <a:off x="448965" y="128470"/>
            <a:ext cx="8246070" cy="610821"/>
          </a:xfrm>
        </p:spPr>
        <p:txBody>
          <a:bodyPr>
            <a:normAutofit fontScale="90000"/>
          </a:bodyPr>
          <a:lstStyle/>
          <a:p>
            <a:r>
              <a:rPr lang="el-GR" dirty="0">
                <a:solidFill>
                  <a:schemeClr val="bg1"/>
                </a:solidFill>
              </a:rPr>
              <a:t>ΤΑ ΕΡΠΕΤΑ ΤΟΥ ΟΛΥΜΠΟΥ</a:t>
            </a:r>
          </a:p>
        </p:txBody>
      </p:sp>
      <p:sp>
        <p:nvSpPr>
          <p:cNvPr id="4" name="Θέση περιεχομένου 3">
            <a:extLst>
              <a:ext uri="{FF2B5EF4-FFF2-40B4-BE49-F238E27FC236}">
                <a16:creationId xmlns:a16="http://schemas.microsoft.com/office/drawing/2014/main" xmlns="" id="{55999763-6DDA-4F4B-A992-7C8E96B900AC}"/>
              </a:ext>
            </a:extLst>
          </p:cNvPr>
          <p:cNvSpPr>
            <a:spLocks noGrp="1"/>
          </p:cNvSpPr>
          <p:nvPr>
            <p:ph idx="1"/>
          </p:nvPr>
        </p:nvSpPr>
        <p:spPr>
          <a:xfrm>
            <a:off x="1" y="1350110"/>
            <a:ext cx="5488230" cy="3793390"/>
          </a:xfrm>
        </p:spPr>
        <p:txBody>
          <a:bodyPr>
            <a:normAutofit fontScale="85000" lnSpcReduction="10000"/>
          </a:bodyPr>
          <a:lstStyle/>
          <a:p>
            <a:pPr marL="0" indent="0">
              <a:buNone/>
            </a:pPr>
            <a:r>
              <a:rPr lang="el-GR" dirty="0">
                <a:solidFill>
                  <a:schemeClr val="tx1"/>
                </a:solidFill>
              </a:rPr>
              <a:t>Στον Όλυμπο απαντώνται 34 είδη αμφιβίων και ερπετών, και συγκεκριμένα 10 είδη αμφιβίων και 24 είδη ερπετών, σύμφωνα με τα πιο πρόσφατα στοιχεία για την περιοχή. Ειδικότερα, στα χαμηλά και μεσαία υψόμετρα διαβιούν χερσαίες χελώνες </a:t>
            </a:r>
            <a:r>
              <a:rPr lang="en-US" dirty="0">
                <a:solidFill>
                  <a:schemeClr val="tx1"/>
                </a:solidFill>
              </a:rPr>
              <a:t>, </a:t>
            </a:r>
            <a:r>
              <a:rPr lang="el-GR" dirty="0">
                <a:solidFill>
                  <a:schemeClr val="tx1"/>
                </a:solidFill>
              </a:rPr>
              <a:t>φίδια </a:t>
            </a:r>
            <a:r>
              <a:rPr lang="en-US" dirty="0">
                <a:solidFill>
                  <a:schemeClr val="tx1"/>
                </a:solidFill>
              </a:rPr>
              <a:t>, </a:t>
            </a:r>
            <a:r>
              <a:rPr lang="el-GR" dirty="0">
                <a:solidFill>
                  <a:schemeClr val="tx1"/>
                </a:solidFill>
              </a:rPr>
              <a:t>τρίτωνες </a:t>
            </a:r>
            <a:r>
              <a:rPr lang="en-US" dirty="0">
                <a:solidFill>
                  <a:schemeClr val="tx1"/>
                </a:solidFill>
              </a:rPr>
              <a:t>, </a:t>
            </a:r>
            <a:r>
              <a:rPr lang="el-GR" dirty="0">
                <a:solidFill>
                  <a:schemeClr val="tx1"/>
                </a:solidFill>
              </a:rPr>
              <a:t>βάτραχοι</a:t>
            </a:r>
            <a:r>
              <a:rPr lang="en-US" dirty="0">
                <a:solidFill>
                  <a:schemeClr val="tx1"/>
                </a:solidFill>
              </a:rPr>
              <a:t>, </a:t>
            </a:r>
            <a:r>
              <a:rPr lang="el-GR" dirty="0">
                <a:solidFill>
                  <a:schemeClr val="tx1"/>
                </a:solidFill>
              </a:rPr>
              <a:t>φρύνοι </a:t>
            </a:r>
            <a:r>
              <a:rPr lang="en-US" dirty="0">
                <a:solidFill>
                  <a:schemeClr val="tx1"/>
                </a:solidFill>
              </a:rPr>
              <a:t> </a:t>
            </a:r>
            <a:r>
              <a:rPr lang="el-GR" dirty="0">
                <a:solidFill>
                  <a:schemeClr val="tx1"/>
                </a:solidFill>
              </a:rPr>
              <a:t>και σαύρες</a:t>
            </a:r>
            <a:r>
              <a:rPr lang="en-US" dirty="0">
                <a:solidFill>
                  <a:schemeClr val="tx1"/>
                </a:solidFill>
              </a:rPr>
              <a:t>. </a:t>
            </a:r>
            <a:r>
              <a:rPr lang="el-GR" dirty="0">
                <a:solidFill>
                  <a:schemeClr val="tx1"/>
                </a:solidFill>
              </a:rPr>
              <a:t>Ανάμεσα τους, συμπεριλαμβάνονται και 25 είδη που προστατεύονται από τα Παραρτήματα της Οδηγίας.</a:t>
            </a:r>
          </a:p>
        </p:txBody>
      </p:sp>
      <p:pic>
        <p:nvPicPr>
          <p:cNvPr id="5" name="Εικόνα 4">
            <a:extLst>
              <a:ext uri="{FF2B5EF4-FFF2-40B4-BE49-F238E27FC236}">
                <a16:creationId xmlns:a16="http://schemas.microsoft.com/office/drawing/2014/main" xmlns="" id="{B428EA48-A199-41E7-A9D4-63BAE07B824C}"/>
              </a:ext>
            </a:extLst>
          </p:cNvPr>
          <p:cNvPicPr>
            <a:picLocks noChangeAspect="1"/>
          </p:cNvPicPr>
          <p:nvPr/>
        </p:nvPicPr>
        <p:blipFill>
          <a:blip r:embed="rId3" cstate="print"/>
          <a:stretch>
            <a:fillRect/>
          </a:stretch>
        </p:blipFill>
        <p:spPr>
          <a:xfrm>
            <a:off x="5488230" y="2113635"/>
            <a:ext cx="3655770" cy="3029865"/>
          </a:xfrm>
          <a:prstGeom prst="rect">
            <a:avLst/>
          </a:prstGeom>
        </p:spPr>
      </p:pic>
    </p:spTree>
    <p:extLst>
      <p:ext uri="{BB962C8B-B14F-4D97-AF65-F5344CB8AC3E}">
        <p14:creationId xmlns:p14="http://schemas.microsoft.com/office/powerpoint/2010/main" xmlns="" val="10910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5B6A380-D7F5-467B-BC40-5124226DD678}"/>
              </a:ext>
            </a:extLst>
          </p:cNvPr>
          <p:cNvSpPr>
            <a:spLocks noGrp="1"/>
          </p:cNvSpPr>
          <p:nvPr>
            <p:ph type="title"/>
          </p:nvPr>
        </p:nvSpPr>
        <p:spPr>
          <a:xfrm>
            <a:off x="413412" y="128470"/>
            <a:ext cx="8246070" cy="610821"/>
          </a:xfrm>
        </p:spPr>
        <p:txBody>
          <a:bodyPr>
            <a:normAutofit fontScale="90000"/>
          </a:bodyPr>
          <a:lstStyle/>
          <a:p>
            <a:r>
              <a:rPr lang="el-GR" dirty="0">
                <a:solidFill>
                  <a:schemeClr val="bg1"/>
                </a:solidFill>
              </a:rPr>
              <a:t>ΤΑ ΠΤΗΝΑ ΤΟΥ ΟΛΥΜΠΟΥ</a:t>
            </a:r>
          </a:p>
        </p:txBody>
      </p:sp>
      <p:sp>
        <p:nvSpPr>
          <p:cNvPr id="3" name="Θέση περιεχομένου 2">
            <a:extLst>
              <a:ext uri="{FF2B5EF4-FFF2-40B4-BE49-F238E27FC236}">
                <a16:creationId xmlns:a16="http://schemas.microsoft.com/office/drawing/2014/main" xmlns="" id="{F13DB548-ECBE-4ADB-92A5-4FBC64766CF6}"/>
              </a:ext>
            </a:extLst>
          </p:cNvPr>
          <p:cNvSpPr>
            <a:spLocks noGrp="1"/>
          </p:cNvSpPr>
          <p:nvPr>
            <p:ph idx="1"/>
          </p:nvPr>
        </p:nvSpPr>
        <p:spPr>
          <a:xfrm>
            <a:off x="-9150" y="1350110"/>
            <a:ext cx="7940660" cy="3793390"/>
          </a:xfrm>
        </p:spPr>
        <p:txBody>
          <a:bodyPr>
            <a:normAutofit fontScale="92500" lnSpcReduction="20000"/>
          </a:bodyPr>
          <a:lstStyle/>
          <a:p>
            <a:pPr marL="0" indent="0">
              <a:buNone/>
            </a:pPr>
            <a:r>
              <a:rPr lang="el-GR" dirty="0">
                <a:solidFill>
                  <a:schemeClr val="tx1"/>
                </a:solidFill>
              </a:rPr>
              <a:t>Η πτηνοπανίδα  είναι  επίσης  ποικίλη και πλούσια   εκπροσωπούμενη  κυρίως από δασόβια  και θαμνόβια  πουλιά,  καθώς   επίσης από είδη της  Αλπικής ζώνης .  Γυπαετού , Χρυσαετοί ,  μπούφοι   καθώς και  πολλά  είδη δρυοκολάπτη  μεταξύ των οποίων  το σπάνιο είδος τριδάχτυλος. Υπάρχουν  μαρτυρίες  ότι  παλαιότερα,  υπήρχαν στην περιοχή  Γύπες. Σήμερα ,δυστυχώς ,  λόγω έλλειψης  τροφής , έλλειψης  ησυχίας  αλλά και χρήσης  δηλητηρίων παλαιότερα   τα  μεγάλα  αυτά πουλιά  έχουν εξαφανιστεί από την περιοχή μας.</a:t>
            </a:r>
          </a:p>
          <a:p>
            <a:endParaRPr lang="el-GR" dirty="0"/>
          </a:p>
        </p:txBody>
      </p:sp>
    </p:spTree>
    <p:extLst>
      <p:ext uri="{BB962C8B-B14F-4D97-AF65-F5344CB8AC3E}">
        <p14:creationId xmlns:p14="http://schemas.microsoft.com/office/powerpoint/2010/main" xmlns="" val="32567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xmlns="" id="{7F5A4484-734D-4AB0-86B8-67BB97205962}"/>
              </a:ext>
            </a:extLst>
          </p:cNvPr>
          <p:cNvPicPr>
            <a:picLocks noChangeAspect="1"/>
          </p:cNvPicPr>
          <p:nvPr/>
        </p:nvPicPr>
        <p:blipFill>
          <a:blip r:embed="rId2" cstate="print"/>
          <a:stretch>
            <a:fillRect/>
          </a:stretch>
        </p:blipFill>
        <p:spPr>
          <a:xfrm>
            <a:off x="0" y="22597"/>
            <a:ext cx="1976015" cy="1472130"/>
          </a:xfrm>
          <a:prstGeom prst="rect">
            <a:avLst/>
          </a:prstGeom>
        </p:spPr>
      </p:pic>
      <p:pic>
        <p:nvPicPr>
          <p:cNvPr id="4" name="Θέση περιεχομένου 3">
            <a:extLst>
              <a:ext uri="{FF2B5EF4-FFF2-40B4-BE49-F238E27FC236}">
                <a16:creationId xmlns:a16="http://schemas.microsoft.com/office/drawing/2014/main" xmlns="" id="{C71CC63E-5728-4CA2-A7D5-00CA3B9671DF}"/>
              </a:ext>
            </a:extLst>
          </p:cNvPr>
          <p:cNvPicPr>
            <a:picLocks noGrp="1" noChangeAspect="1"/>
          </p:cNvPicPr>
          <p:nvPr>
            <p:ph idx="4294967295"/>
          </p:nvPr>
        </p:nvPicPr>
        <p:blipFill>
          <a:blip r:embed="rId3" cstate="print"/>
          <a:stretch>
            <a:fillRect/>
          </a:stretch>
        </p:blipFill>
        <p:spPr>
          <a:xfrm>
            <a:off x="7647890" y="9475"/>
            <a:ext cx="1491882" cy="1485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a:extLst>
              <a:ext uri="{FF2B5EF4-FFF2-40B4-BE49-F238E27FC236}">
                <a16:creationId xmlns:a16="http://schemas.microsoft.com/office/drawing/2014/main" xmlns="" id="{C9CED67C-1FAD-441B-9CB7-6C99FBE58DCF}"/>
              </a:ext>
            </a:extLst>
          </p:cNvPr>
          <p:cNvPicPr>
            <a:picLocks noChangeAspect="1"/>
          </p:cNvPicPr>
          <p:nvPr/>
        </p:nvPicPr>
        <p:blipFill>
          <a:blip r:embed="rId4" cstate="print"/>
          <a:stretch>
            <a:fillRect/>
          </a:stretch>
        </p:blipFill>
        <p:spPr>
          <a:xfrm>
            <a:off x="3579417" y="-18102"/>
            <a:ext cx="1985165" cy="1449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Εικόνα 8">
            <a:extLst>
              <a:ext uri="{FF2B5EF4-FFF2-40B4-BE49-F238E27FC236}">
                <a16:creationId xmlns:a16="http://schemas.microsoft.com/office/drawing/2014/main" xmlns="" id="{4C8A7821-EEDC-4C7F-B3F1-7E2F104B7131}"/>
              </a:ext>
            </a:extLst>
          </p:cNvPr>
          <p:cNvPicPr>
            <a:picLocks noChangeAspect="1"/>
          </p:cNvPicPr>
          <p:nvPr/>
        </p:nvPicPr>
        <p:blipFill>
          <a:blip r:embed="rId5" cstate="print"/>
          <a:stretch>
            <a:fillRect/>
          </a:stretch>
        </p:blipFill>
        <p:spPr>
          <a:xfrm>
            <a:off x="0" y="3385765"/>
            <a:ext cx="262890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Εικόνα 11">
            <a:extLst>
              <a:ext uri="{FF2B5EF4-FFF2-40B4-BE49-F238E27FC236}">
                <a16:creationId xmlns:a16="http://schemas.microsoft.com/office/drawing/2014/main" xmlns="" id="{70726807-CA70-4499-8B2F-0F0146C272AA}"/>
              </a:ext>
            </a:extLst>
          </p:cNvPr>
          <p:cNvPicPr>
            <a:picLocks noChangeAspect="1"/>
          </p:cNvPicPr>
          <p:nvPr/>
        </p:nvPicPr>
        <p:blipFill>
          <a:blip r:embed="rId6" cstate="print"/>
          <a:stretch>
            <a:fillRect/>
          </a:stretch>
        </p:blipFill>
        <p:spPr>
          <a:xfrm>
            <a:off x="1314450" y="1542302"/>
            <a:ext cx="2628900"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Εικόνα 12">
            <a:extLst>
              <a:ext uri="{FF2B5EF4-FFF2-40B4-BE49-F238E27FC236}">
                <a16:creationId xmlns:a16="http://schemas.microsoft.com/office/drawing/2014/main" xmlns="" id="{D6695F56-C06C-4222-BEAE-F3C3267D0C66}"/>
              </a:ext>
            </a:extLst>
          </p:cNvPr>
          <p:cNvPicPr>
            <a:picLocks noChangeAspect="1"/>
          </p:cNvPicPr>
          <p:nvPr/>
        </p:nvPicPr>
        <p:blipFill>
          <a:blip r:embed="rId7" cstate="print"/>
          <a:stretch>
            <a:fillRect/>
          </a:stretch>
        </p:blipFill>
        <p:spPr>
          <a:xfrm>
            <a:off x="5354278" y="1487475"/>
            <a:ext cx="2220672" cy="15577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Εικόνα 15">
            <a:extLst>
              <a:ext uri="{FF2B5EF4-FFF2-40B4-BE49-F238E27FC236}">
                <a16:creationId xmlns:a16="http://schemas.microsoft.com/office/drawing/2014/main" xmlns="" id="{565EA7E2-CDFE-451E-936E-9E1AAE41EAA6}"/>
              </a:ext>
            </a:extLst>
          </p:cNvPr>
          <p:cNvPicPr>
            <a:picLocks noChangeAspect="1"/>
          </p:cNvPicPr>
          <p:nvPr/>
        </p:nvPicPr>
        <p:blipFill>
          <a:blip r:embed="rId8" cstate="print"/>
          <a:stretch>
            <a:fillRect/>
          </a:stretch>
        </p:blipFill>
        <p:spPr>
          <a:xfrm>
            <a:off x="4113885" y="3309565"/>
            <a:ext cx="2514600" cy="1819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Εικόνα 16">
            <a:extLst>
              <a:ext uri="{FF2B5EF4-FFF2-40B4-BE49-F238E27FC236}">
                <a16:creationId xmlns:a16="http://schemas.microsoft.com/office/drawing/2014/main" xmlns="" id="{2E4D1B56-66A0-4ADE-8C2F-D0498D4CAB63}"/>
              </a:ext>
            </a:extLst>
          </p:cNvPr>
          <p:cNvPicPr>
            <a:picLocks noChangeAspect="1"/>
          </p:cNvPicPr>
          <p:nvPr/>
        </p:nvPicPr>
        <p:blipFill>
          <a:blip r:embed="rId9" cstate="print"/>
          <a:stretch>
            <a:fillRect/>
          </a:stretch>
        </p:blipFill>
        <p:spPr>
          <a:xfrm>
            <a:off x="7548652" y="3566648"/>
            <a:ext cx="1524000"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3135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48591D0-A43D-4D65-8A79-FFC258787778}"/>
              </a:ext>
            </a:extLst>
          </p:cNvPr>
          <p:cNvSpPr>
            <a:spLocks noGrp="1"/>
          </p:cNvSpPr>
          <p:nvPr>
            <p:ph type="title"/>
          </p:nvPr>
        </p:nvSpPr>
        <p:spPr>
          <a:xfrm>
            <a:off x="448965" y="128470"/>
            <a:ext cx="8246070" cy="610821"/>
          </a:xfrm>
        </p:spPr>
        <p:txBody>
          <a:bodyPr>
            <a:normAutofit fontScale="90000"/>
          </a:bodyPr>
          <a:lstStyle/>
          <a:p>
            <a:r>
              <a:rPr lang="el-GR" dirty="0">
                <a:solidFill>
                  <a:schemeClr val="bg1"/>
                </a:solidFill>
              </a:rPr>
              <a:t>ΖΩΑ ΥΠΟ ΕΞΑΦΑΝΙΣΗ</a:t>
            </a:r>
          </a:p>
        </p:txBody>
      </p:sp>
      <p:sp>
        <p:nvSpPr>
          <p:cNvPr id="8" name="Rectangle 3">
            <a:extLst>
              <a:ext uri="{FF2B5EF4-FFF2-40B4-BE49-F238E27FC236}">
                <a16:creationId xmlns:a16="http://schemas.microsoft.com/office/drawing/2014/main" xmlns="" id="{E1BEDA40-9142-437C-B9D0-F973614855BC}"/>
              </a:ext>
            </a:extLst>
          </p:cNvPr>
          <p:cNvSpPr>
            <a:spLocks noChangeArrowheads="1"/>
          </p:cNvSpPr>
          <p:nvPr/>
        </p:nvSpPr>
        <p:spPr bwMode="auto">
          <a:xfrm>
            <a:off x="4266590" y="1570324"/>
            <a:ext cx="4581150" cy="110799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1" i="0" u="none" strike="noStrike" cap="none" normalizeH="0" baseline="0" dirty="0">
                <a:ln>
                  <a:noFill/>
                </a:ln>
                <a:solidFill>
                  <a:schemeClr val="tx1"/>
                </a:solidFill>
                <a:effectLst/>
                <a:latin typeface="Arial" panose="020B0604020202020204" pitchFamily="34" charset="0"/>
              </a:rPr>
              <a:t>Καφέ Αρκούδα (</a:t>
            </a:r>
            <a:r>
              <a:rPr kumimoji="0" lang="el-GR" altLang="el-GR" sz="1800" b="1" i="0" u="none" strike="noStrike" cap="none" normalizeH="0" baseline="0" dirty="0" err="1">
                <a:ln>
                  <a:noFill/>
                </a:ln>
                <a:solidFill>
                  <a:schemeClr val="tx1"/>
                </a:solidFill>
                <a:effectLst/>
                <a:latin typeface="Arial" panose="020B0604020202020204" pitchFamily="34" charset="0"/>
              </a:rPr>
              <a:t>Ursus</a:t>
            </a:r>
            <a:r>
              <a:rPr kumimoji="0" lang="el-GR" altLang="el-GR" sz="1800" b="1" i="0" u="none" strike="noStrike" cap="none" normalizeH="0" baseline="0" dirty="0">
                <a:ln>
                  <a:noFill/>
                </a:ln>
                <a:solidFill>
                  <a:schemeClr val="tx1"/>
                </a:solidFill>
                <a:effectLst/>
                <a:latin typeface="Arial" panose="020B0604020202020204" pitchFamily="34" charset="0"/>
              </a:rPr>
              <a:t> </a:t>
            </a:r>
            <a:r>
              <a:rPr kumimoji="0" lang="el-GR" altLang="el-GR" sz="1800" b="1" i="0" u="none" strike="noStrike" cap="none" normalizeH="0" baseline="0" dirty="0" err="1">
                <a:ln>
                  <a:noFill/>
                </a:ln>
                <a:solidFill>
                  <a:schemeClr val="tx1"/>
                </a:solidFill>
                <a:effectLst/>
                <a:latin typeface="Arial" panose="020B0604020202020204" pitchFamily="34" charset="0"/>
              </a:rPr>
              <a:t>Arctos</a:t>
            </a:r>
            <a:r>
              <a:rPr kumimoji="0" lang="el-GR" altLang="el-GR" sz="1800" b="1" i="0" u="none" strike="noStrike" cap="none" normalizeH="0" baseline="0" dirty="0">
                <a:ln>
                  <a:noFill/>
                </a:ln>
                <a:solidFill>
                  <a:schemeClr val="tx1"/>
                </a:solidFill>
                <a:effectLst/>
                <a:latin typeface="Arial" panose="020B0604020202020204" pitchFamily="34" charset="0"/>
              </a:rPr>
              <a:t>)</a:t>
            </a: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Στην Ελλάδα υπολογίζεται ότι υπάρχουν γύρω στις 150, στις οροσειρές της Πίνδου και της Ροδόπης. Προτιμά τις φυτικές τροφές και ιδιαίτερα τα άγρια φρούτα, τις ρίζες, τα μανιτάρια και το μέλι. Τρώει επίσης έντομα, αμφίβια και κτηνοτροφικά ζώα. Ζει σε δάση δρυός, οξιάς και κωνοφόρων. Είναι ζώο μοναχικό και κινείται κυρίως το ξημέρωμα, το σούρουπο και τη νύχτα.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a:ln>
                  <a:noFill/>
                </a:ln>
                <a:solidFill>
                  <a:schemeClr val="tx1"/>
                </a:solidFill>
                <a:effectLst/>
                <a:latin typeface="Arial" panose="020B0604020202020204" pitchFamily="34" charset="0"/>
              </a:rPr>
              <a:t>  </a:t>
            </a:r>
            <a:r>
              <a:rPr kumimoji="0" lang="el-GR" altLang="el-GR" sz="24000" b="0" i="0" u="none" strike="noStrike" cap="none" normalizeH="0" baseline="0" dirty="0">
                <a:ln>
                  <a:noFill/>
                </a:ln>
                <a:solidFill>
                  <a:schemeClr val="tx1"/>
                </a:solidFill>
                <a:effectLst/>
                <a:latin typeface="Arial" panose="020B0604020202020204" pitchFamily="34" charset="0"/>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1028" name="Picture 4" descr="Αποτέλεσμα εικόνας για Καφέ Αρκούδα (Ursus Arctos)">
            <a:extLst>
              <a:ext uri="{FF2B5EF4-FFF2-40B4-BE49-F238E27FC236}">
                <a16:creationId xmlns:a16="http://schemas.microsoft.com/office/drawing/2014/main" xmlns="" id="{439184D1-8A1F-4AD7-B5E4-CFF14D4D7E9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555140"/>
            <a:ext cx="3882540" cy="2588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677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445DD1-BF7C-42BC-B539-443E819676C4}"/>
              </a:ext>
            </a:extLst>
          </p:cNvPr>
          <p:cNvSpPr>
            <a:spLocks noGrp="1"/>
          </p:cNvSpPr>
          <p:nvPr>
            <p:ph type="title"/>
          </p:nvPr>
        </p:nvSpPr>
        <p:spPr>
          <a:xfrm>
            <a:off x="448966" y="128470"/>
            <a:ext cx="8246070" cy="610821"/>
          </a:xfrm>
        </p:spPr>
        <p:txBody>
          <a:bodyPr>
            <a:normAutofit fontScale="90000"/>
          </a:bodyPr>
          <a:lstStyle/>
          <a:p>
            <a:r>
              <a:rPr lang="el-GR" dirty="0">
                <a:solidFill>
                  <a:schemeClr val="bg1"/>
                </a:solidFill>
              </a:rPr>
              <a:t>ΖΩΑ ΥΠΟ ΕΞΑΦΑΝΙΣΗ</a:t>
            </a:r>
          </a:p>
        </p:txBody>
      </p:sp>
      <p:sp>
        <p:nvSpPr>
          <p:cNvPr id="3" name="Θέση περιεχομένου 2">
            <a:extLst>
              <a:ext uri="{FF2B5EF4-FFF2-40B4-BE49-F238E27FC236}">
                <a16:creationId xmlns:a16="http://schemas.microsoft.com/office/drawing/2014/main" xmlns="" id="{716EF36F-2DDB-4FFF-90EE-5FBDEEC72F9D}"/>
              </a:ext>
            </a:extLst>
          </p:cNvPr>
          <p:cNvSpPr>
            <a:spLocks noGrp="1"/>
          </p:cNvSpPr>
          <p:nvPr>
            <p:ph idx="1"/>
          </p:nvPr>
        </p:nvSpPr>
        <p:spPr>
          <a:xfrm>
            <a:off x="1823310" y="1350110"/>
            <a:ext cx="7473394" cy="3793390"/>
          </a:xfrm>
        </p:spPr>
        <p:txBody>
          <a:bodyPr>
            <a:normAutofit fontScale="85000" lnSpcReduction="10000"/>
          </a:bodyPr>
          <a:lstStyle/>
          <a:p>
            <a:pPr marL="0" indent="0">
              <a:buNone/>
            </a:pPr>
            <a:r>
              <a:rPr lang="el-GR" dirty="0">
                <a:solidFill>
                  <a:schemeClr val="tx1"/>
                </a:solidFill>
              </a:rPr>
              <a:t>Κάποτε ζούσε σε ολόκληρη σχεδόν την ηπειρωτική Ελλάδα. Μέσα σε λίγες δεκαετίες οι πληθυσμοί του συρρικνώθηκαν σε τέτοιο βαθμό ώστε το είδος βρέθηκε στην κατηγορία των «Κινδυνεύοντων» ζώων της χώρας.</a:t>
            </a:r>
          </a:p>
          <a:p>
            <a:pPr marL="0" indent="0">
              <a:buNone/>
            </a:pPr>
            <a:r>
              <a:rPr lang="el-GR" dirty="0">
                <a:solidFill>
                  <a:schemeClr val="tx1"/>
                </a:solidFill>
              </a:rPr>
              <a:t>Είναι το μεγαλύτερο φυτοφάγο ζώο της Ελλάδας και σίγουρα ένα από τα πιο αγαπητά είδη των ελληνικών δασών. Ως αναπόσπαστο στοιχείο της ελληνικής φύσης μπορεί να παίξει ουσιαστικό ρόλο στη διαμόρφωση και την εξέλιξη των οικοσυστημάτων, ειδικά στις μέρες µας, όπου η ελεύθερη κτηνοτροφία σταδιακά εγκαταλείπεται.</a:t>
            </a:r>
          </a:p>
          <a:p>
            <a:endParaRPr lang="el-GR" dirty="0"/>
          </a:p>
        </p:txBody>
      </p:sp>
      <p:sp>
        <p:nvSpPr>
          <p:cNvPr id="4" name="Rectangle 1">
            <a:extLst>
              <a:ext uri="{FF2B5EF4-FFF2-40B4-BE49-F238E27FC236}">
                <a16:creationId xmlns:a16="http://schemas.microsoft.com/office/drawing/2014/main" xmlns="" id="{076EB745-67E7-4F8C-9062-016FBB7DEB74}"/>
              </a:ext>
            </a:extLst>
          </p:cNvPr>
          <p:cNvSpPr>
            <a:spLocks noChangeArrowheads="1"/>
          </p:cNvSpPr>
          <p:nvPr/>
        </p:nvSpPr>
        <p:spPr bwMode="auto">
          <a:xfrm>
            <a:off x="-98425" y="316068"/>
            <a:ext cx="146706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7200" b="1" i="0" u="none" strike="noStrike" cap="none" normalizeH="0" baseline="0" dirty="0">
                <a:ln>
                  <a:noFill/>
                </a:ln>
                <a:solidFill>
                  <a:srgbClr val="000000"/>
                </a:solidFill>
                <a:effectLst/>
                <a:latin typeface="Arial" panose="020B0604020202020204" pitchFamily="34" charset="0"/>
              </a:rPr>
              <a:t>     </a:t>
            </a: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3.bp.blogspot.com/_eDWclxKoYjE/TQIRADC6AHI/AAAAAAAAPDA/k4p3aT8iMDc/s1600/ZARKADI.jpg">
            <a:hlinkClick r:id="rId2"/>
            <a:extLst>
              <a:ext uri="{FF2B5EF4-FFF2-40B4-BE49-F238E27FC236}">
                <a16:creationId xmlns:a16="http://schemas.microsoft.com/office/drawing/2014/main" xmlns="" id="{D4052471-095A-4F9D-AA7E-523AEE1DF35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182570"/>
            <a:ext cx="1960414" cy="19604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9414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Words>
  <Application>Microsoft Office PowerPoint</Application>
  <PresentationFormat>Προβολή στην οθόνη (16:9)</PresentationFormat>
  <Paragraphs>33</Paragraphs>
  <Slides>14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Office Theme</vt:lpstr>
      <vt:lpstr>ΠΟΝΤΙΚΗ ΣΥΛΙΑ ΠΑΤΑΚΙΔΟΥ ΒΙΚΗ ΠΕΡΙΒΑΛΛΟΝΤΙΚΟ ΠΡΟΓΡΑΜMΑ  ΠΡΟΣΕΧΩ ΔΑΣΟΣ- ΑΓΑΠΩ ΤΗΝ ΖΩΗ ΣΧΟΛ. ΕΤΟΣ 2018-2019 ΕΠΙΒΛΕΠΟΥΣΕΣ ΚΟΚΚΙΝΟΥ ΕΛΕΝΗ  ΚΑΝΑΡΑΚΗ ΒΑΣΙΛΙΚΗ </vt:lpstr>
      <vt:lpstr>ΛΙΓΑ ΠΡΑΓΜΑΤΑ ΓΙΑ ΑΥΤΟ…</vt:lpstr>
      <vt:lpstr>ΜΕΡΙΚΑ ΑΠΟ ΤΑ ΖΩΑ</vt:lpstr>
      <vt:lpstr>ΤΑ ΘΗΛΑΣΤΙΚΑ ΤΟΥ ΟΛΥΜΠΟΥ</vt:lpstr>
      <vt:lpstr>ΤΑ ΕΡΠΕΤΑ ΤΟΥ ΟΛΥΜΠΟΥ</vt:lpstr>
      <vt:lpstr>ΤΑ ΠΤΗΝΑ ΤΟΥ ΟΛΥΜΠΟΥ</vt:lpstr>
      <vt:lpstr>Διαφάνεια 7</vt:lpstr>
      <vt:lpstr>ΖΩΑ ΥΠΟ ΕΞΑΦΑΝΙΣΗ</vt:lpstr>
      <vt:lpstr>ΖΩΑ ΥΠΟ ΕΞΑΦΑΝΙΣΗ</vt:lpstr>
      <vt:lpstr>Διαφάνεια 10</vt:lpstr>
      <vt:lpstr>ΤΕΛΕΥΤΑΙΑ ΛΟΓΙΑ…</vt:lpstr>
      <vt:lpstr>Διαφάνεια 12</vt:lpstr>
      <vt:lpstr>Διαφάνεια 13</vt:lpstr>
      <vt:lpstr>Διαφάνεια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eleni</cp:lastModifiedBy>
  <cp:revision>132</cp:revision>
  <dcterms:created xsi:type="dcterms:W3CDTF">2013-08-21T19:17:07Z</dcterms:created>
  <dcterms:modified xsi:type="dcterms:W3CDTF">2019-05-13T15:31:27Z</dcterms:modified>
</cp:coreProperties>
</file>