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8" r:id="rId5"/>
    <p:sldId id="259" r:id="rId6"/>
    <p:sldId id="279" r:id="rId7"/>
    <p:sldId id="260" r:id="rId8"/>
    <p:sldId id="261" r:id="rId9"/>
    <p:sldId id="262" r:id="rId10"/>
    <p:sldId id="263" r:id="rId11"/>
    <p:sldId id="264" r:id="rId12"/>
    <p:sldId id="265" r:id="rId13"/>
    <p:sldId id="276" r:id="rId14"/>
    <p:sldId id="266" r:id="rId15"/>
    <p:sldId id="267" r:id="rId16"/>
    <p:sldId id="277" r:id="rId17"/>
    <p:sldId id="268" r:id="rId18"/>
    <p:sldId id="269" r:id="rId19"/>
    <p:sldId id="271" r:id="rId20"/>
    <p:sldId id="270" r:id="rId21"/>
    <p:sldId id="272" r:id="rId22"/>
    <p:sldId id="280" r:id="rId23"/>
    <p:sldId id="281" r:id="rId24"/>
    <p:sldId id="282" r:id="rId25"/>
    <p:sldId id="273" r:id="rId26"/>
    <p:sldId id="274" r:id="rId27"/>
    <p:sldId id="275" r:id="rId2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2C16"/>
    <a:srgbClr val="FFFFFF"/>
    <a:srgbClr val="0C788E"/>
    <a:srgbClr val="025198"/>
    <a:srgbClr val="000099"/>
    <a:srgbClr val="1C1C1C"/>
    <a:srgbClr val="3366FF"/>
    <a:srgbClr val="00005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4" autoAdjust="0"/>
  </p:normalViewPr>
  <p:slideViewPr>
    <p:cSldViewPr>
      <p:cViewPr varScale="1">
        <p:scale>
          <a:sx n="94" d="100"/>
          <a:sy n="94" d="100"/>
        </p:scale>
        <p:origin x="-108"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endParaRPr lang="el-GR"/>
          </a:p>
        </p:txBody>
      </p:sp>
      <p:sp>
        <p:nvSpPr>
          <p:cNvPr id="5" name="Rectangle 5"/>
          <p:cNvSpPr>
            <a:spLocks noGrp="1" noChangeArrowheads="1"/>
          </p:cNvSpPr>
          <p:nvPr>
            <p:ph type="ftr" sz="quarter" idx="11"/>
          </p:nvPr>
        </p:nvSpPr>
        <p:spPr>
          <a:ln/>
        </p:spPr>
        <p:txBody>
          <a:bodyPr/>
          <a:lstStyle>
            <a:lvl1pPr>
              <a:defRPr/>
            </a:lvl1pPr>
          </a:lstStyle>
          <a:p>
            <a:endParaRPr lang="el-GR"/>
          </a:p>
        </p:txBody>
      </p:sp>
      <p:sp>
        <p:nvSpPr>
          <p:cNvPr id="6" name="Rectangle 6"/>
          <p:cNvSpPr>
            <a:spLocks noGrp="1" noChangeArrowheads="1"/>
          </p:cNvSpPr>
          <p:nvPr>
            <p:ph type="sldNum" sz="quarter" idx="12"/>
          </p:nvPr>
        </p:nvSpPr>
        <p:spPr>
          <a:ln/>
        </p:spPr>
        <p:txBody>
          <a:bodyPr/>
          <a:lstStyle>
            <a:lvl1pPr>
              <a:defRPr/>
            </a:lvl1pPr>
          </a:lstStyle>
          <a:p>
            <a:fld id="{35F21716-FEA1-4436-A18A-A599836F4056}" type="slidenum">
              <a:rPr lang="es-ES"/>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endParaRPr lang="el-GR"/>
          </a:p>
        </p:txBody>
      </p:sp>
      <p:sp>
        <p:nvSpPr>
          <p:cNvPr id="5" name="Rectangle 5"/>
          <p:cNvSpPr>
            <a:spLocks noGrp="1" noChangeArrowheads="1"/>
          </p:cNvSpPr>
          <p:nvPr>
            <p:ph type="ftr" sz="quarter" idx="11"/>
          </p:nvPr>
        </p:nvSpPr>
        <p:spPr>
          <a:ln/>
        </p:spPr>
        <p:txBody>
          <a:bodyPr/>
          <a:lstStyle>
            <a:lvl1pPr>
              <a:defRPr/>
            </a:lvl1pPr>
          </a:lstStyle>
          <a:p>
            <a:endParaRPr lang="el-GR"/>
          </a:p>
        </p:txBody>
      </p:sp>
      <p:sp>
        <p:nvSpPr>
          <p:cNvPr id="6" name="Rectangle 6"/>
          <p:cNvSpPr>
            <a:spLocks noGrp="1" noChangeArrowheads="1"/>
          </p:cNvSpPr>
          <p:nvPr>
            <p:ph type="sldNum" sz="quarter" idx="12"/>
          </p:nvPr>
        </p:nvSpPr>
        <p:spPr>
          <a:ln/>
        </p:spPr>
        <p:txBody>
          <a:bodyPr/>
          <a:lstStyle>
            <a:lvl1pPr>
              <a:defRPr/>
            </a:lvl1pPr>
          </a:lstStyle>
          <a:p>
            <a:fld id="{53B352F5-BEA0-469E-A216-E2CB2B36F978}" type="slidenum">
              <a:rPr lang="es-ES"/>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endParaRPr lang="el-GR"/>
          </a:p>
        </p:txBody>
      </p:sp>
      <p:sp>
        <p:nvSpPr>
          <p:cNvPr id="5" name="Rectangle 5"/>
          <p:cNvSpPr>
            <a:spLocks noGrp="1" noChangeArrowheads="1"/>
          </p:cNvSpPr>
          <p:nvPr>
            <p:ph type="ftr" sz="quarter" idx="11"/>
          </p:nvPr>
        </p:nvSpPr>
        <p:spPr>
          <a:ln/>
        </p:spPr>
        <p:txBody>
          <a:bodyPr/>
          <a:lstStyle>
            <a:lvl1pPr>
              <a:defRPr/>
            </a:lvl1pPr>
          </a:lstStyle>
          <a:p>
            <a:endParaRPr lang="el-GR"/>
          </a:p>
        </p:txBody>
      </p:sp>
      <p:sp>
        <p:nvSpPr>
          <p:cNvPr id="6" name="Rectangle 6"/>
          <p:cNvSpPr>
            <a:spLocks noGrp="1" noChangeArrowheads="1"/>
          </p:cNvSpPr>
          <p:nvPr>
            <p:ph type="sldNum" sz="quarter" idx="12"/>
          </p:nvPr>
        </p:nvSpPr>
        <p:spPr>
          <a:ln/>
        </p:spPr>
        <p:txBody>
          <a:bodyPr/>
          <a:lstStyle>
            <a:lvl1pPr>
              <a:defRPr/>
            </a:lvl1pPr>
          </a:lstStyle>
          <a:p>
            <a:fld id="{716AAA8A-A735-491B-97A0-AD0B9F10B774}" type="slidenum">
              <a:rPr lang="es-ES"/>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endParaRPr lang="el-GR"/>
          </a:p>
        </p:txBody>
      </p:sp>
      <p:sp>
        <p:nvSpPr>
          <p:cNvPr id="5" name="Rectangle 5"/>
          <p:cNvSpPr>
            <a:spLocks noGrp="1" noChangeArrowheads="1"/>
          </p:cNvSpPr>
          <p:nvPr>
            <p:ph type="ftr" sz="quarter" idx="11"/>
          </p:nvPr>
        </p:nvSpPr>
        <p:spPr>
          <a:ln/>
        </p:spPr>
        <p:txBody>
          <a:bodyPr/>
          <a:lstStyle>
            <a:lvl1pPr>
              <a:defRPr/>
            </a:lvl1pPr>
          </a:lstStyle>
          <a:p>
            <a:endParaRPr lang="el-GR"/>
          </a:p>
        </p:txBody>
      </p:sp>
      <p:sp>
        <p:nvSpPr>
          <p:cNvPr id="6" name="Rectangle 6"/>
          <p:cNvSpPr>
            <a:spLocks noGrp="1" noChangeArrowheads="1"/>
          </p:cNvSpPr>
          <p:nvPr>
            <p:ph type="sldNum" sz="quarter" idx="12"/>
          </p:nvPr>
        </p:nvSpPr>
        <p:spPr>
          <a:ln/>
        </p:spPr>
        <p:txBody>
          <a:bodyPr/>
          <a:lstStyle>
            <a:lvl1pPr>
              <a:defRPr/>
            </a:lvl1pPr>
          </a:lstStyle>
          <a:p>
            <a:fld id="{6DDC59F0-3D86-4BB2-A5DD-040A3F5BB701}" type="slidenum">
              <a:rPr lang="es-ES"/>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endParaRPr lang="el-GR"/>
          </a:p>
        </p:txBody>
      </p:sp>
      <p:sp>
        <p:nvSpPr>
          <p:cNvPr id="5" name="Rectangle 5"/>
          <p:cNvSpPr>
            <a:spLocks noGrp="1" noChangeArrowheads="1"/>
          </p:cNvSpPr>
          <p:nvPr>
            <p:ph type="ftr" sz="quarter" idx="11"/>
          </p:nvPr>
        </p:nvSpPr>
        <p:spPr>
          <a:ln/>
        </p:spPr>
        <p:txBody>
          <a:bodyPr/>
          <a:lstStyle>
            <a:lvl1pPr>
              <a:defRPr/>
            </a:lvl1pPr>
          </a:lstStyle>
          <a:p>
            <a:endParaRPr lang="el-GR"/>
          </a:p>
        </p:txBody>
      </p:sp>
      <p:sp>
        <p:nvSpPr>
          <p:cNvPr id="6" name="Rectangle 6"/>
          <p:cNvSpPr>
            <a:spLocks noGrp="1" noChangeArrowheads="1"/>
          </p:cNvSpPr>
          <p:nvPr>
            <p:ph type="sldNum" sz="quarter" idx="12"/>
          </p:nvPr>
        </p:nvSpPr>
        <p:spPr>
          <a:ln/>
        </p:spPr>
        <p:txBody>
          <a:bodyPr/>
          <a:lstStyle>
            <a:lvl1pPr>
              <a:defRPr/>
            </a:lvl1pPr>
          </a:lstStyle>
          <a:p>
            <a:fld id="{5674DB74-CA1E-4B5F-AD76-E6C7C243E8AF}" type="slidenum">
              <a:rPr lang="es-ES"/>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endParaRPr lang="el-GR"/>
          </a:p>
        </p:txBody>
      </p:sp>
      <p:sp>
        <p:nvSpPr>
          <p:cNvPr id="6" name="Rectangle 5"/>
          <p:cNvSpPr>
            <a:spLocks noGrp="1" noChangeArrowheads="1"/>
          </p:cNvSpPr>
          <p:nvPr>
            <p:ph type="ftr" sz="quarter" idx="11"/>
          </p:nvPr>
        </p:nvSpPr>
        <p:spPr>
          <a:ln/>
        </p:spPr>
        <p:txBody>
          <a:bodyPr/>
          <a:lstStyle>
            <a:lvl1pPr>
              <a:defRPr/>
            </a:lvl1pPr>
          </a:lstStyle>
          <a:p>
            <a:endParaRPr lang="el-GR"/>
          </a:p>
        </p:txBody>
      </p:sp>
      <p:sp>
        <p:nvSpPr>
          <p:cNvPr id="7" name="Rectangle 6"/>
          <p:cNvSpPr>
            <a:spLocks noGrp="1" noChangeArrowheads="1"/>
          </p:cNvSpPr>
          <p:nvPr>
            <p:ph type="sldNum" sz="quarter" idx="12"/>
          </p:nvPr>
        </p:nvSpPr>
        <p:spPr>
          <a:ln/>
        </p:spPr>
        <p:txBody>
          <a:bodyPr/>
          <a:lstStyle>
            <a:lvl1pPr>
              <a:defRPr/>
            </a:lvl1pPr>
          </a:lstStyle>
          <a:p>
            <a:fld id="{7307D341-96C4-46C1-996A-631BBB1561C8}" type="slidenum">
              <a:rPr lang="es-ES"/>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endParaRPr lang="el-GR"/>
          </a:p>
        </p:txBody>
      </p:sp>
      <p:sp>
        <p:nvSpPr>
          <p:cNvPr id="8" name="Rectangle 5"/>
          <p:cNvSpPr>
            <a:spLocks noGrp="1" noChangeArrowheads="1"/>
          </p:cNvSpPr>
          <p:nvPr>
            <p:ph type="ftr" sz="quarter" idx="11"/>
          </p:nvPr>
        </p:nvSpPr>
        <p:spPr>
          <a:ln/>
        </p:spPr>
        <p:txBody>
          <a:bodyPr/>
          <a:lstStyle>
            <a:lvl1pPr>
              <a:defRPr/>
            </a:lvl1pPr>
          </a:lstStyle>
          <a:p>
            <a:endParaRPr lang="el-GR"/>
          </a:p>
        </p:txBody>
      </p:sp>
      <p:sp>
        <p:nvSpPr>
          <p:cNvPr id="9" name="Rectangle 6"/>
          <p:cNvSpPr>
            <a:spLocks noGrp="1" noChangeArrowheads="1"/>
          </p:cNvSpPr>
          <p:nvPr>
            <p:ph type="sldNum" sz="quarter" idx="12"/>
          </p:nvPr>
        </p:nvSpPr>
        <p:spPr>
          <a:ln/>
        </p:spPr>
        <p:txBody>
          <a:bodyPr/>
          <a:lstStyle>
            <a:lvl1pPr>
              <a:defRPr/>
            </a:lvl1pPr>
          </a:lstStyle>
          <a:p>
            <a:fld id="{5307DEAD-6AD7-4BBA-ACDE-47FC49737E40}" type="slidenum">
              <a:rPr lang="es-ES"/>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endParaRPr lang="el-GR"/>
          </a:p>
        </p:txBody>
      </p:sp>
      <p:sp>
        <p:nvSpPr>
          <p:cNvPr id="4" name="Rectangle 5"/>
          <p:cNvSpPr>
            <a:spLocks noGrp="1" noChangeArrowheads="1"/>
          </p:cNvSpPr>
          <p:nvPr>
            <p:ph type="ftr" sz="quarter" idx="11"/>
          </p:nvPr>
        </p:nvSpPr>
        <p:spPr>
          <a:ln/>
        </p:spPr>
        <p:txBody>
          <a:bodyPr/>
          <a:lstStyle>
            <a:lvl1pPr>
              <a:defRPr/>
            </a:lvl1pPr>
          </a:lstStyle>
          <a:p>
            <a:endParaRPr lang="el-GR"/>
          </a:p>
        </p:txBody>
      </p:sp>
      <p:sp>
        <p:nvSpPr>
          <p:cNvPr id="5" name="Rectangle 6"/>
          <p:cNvSpPr>
            <a:spLocks noGrp="1" noChangeArrowheads="1"/>
          </p:cNvSpPr>
          <p:nvPr>
            <p:ph type="sldNum" sz="quarter" idx="12"/>
          </p:nvPr>
        </p:nvSpPr>
        <p:spPr>
          <a:ln/>
        </p:spPr>
        <p:txBody>
          <a:bodyPr/>
          <a:lstStyle>
            <a:lvl1pPr>
              <a:defRPr/>
            </a:lvl1pPr>
          </a:lstStyle>
          <a:p>
            <a:fld id="{49E53675-7295-4EFE-B228-B29653243423}" type="slidenum">
              <a:rPr lang="es-ES"/>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l-GR"/>
          </a:p>
        </p:txBody>
      </p:sp>
      <p:sp>
        <p:nvSpPr>
          <p:cNvPr id="3" name="Rectangle 5"/>
          <p:cNvSpPr>
            <a:spLocks noGrp="1" noChangeArrowheads="1"/>
          </p:cNvSpPr>
          <p:nvPr>
            <p:ph type="ftr" sz="quarter" idx="11"/>
          </p:nvPr>
        </p:nvSpPr>
        <p:spPr>
          <a:ln/>
        </p:spPr>
        <p:txBody>
          <a:bodyPr/>
          <a:lstStyle>
            <a:lvl1pPr>
              <a:defRPr/>
            </a:lvl1pPr>
          </a:lstStyle>
          <a:p>
            <a:endParaRPr lang="el-GR"/>
          </a:p>
        </p:txBody>
      </p:sp>
      <p:sp>
        <p:nvSpPr>
          <p:cNvPr id="4" name="Rectangle 6"/>
          <p:cNvSpPr>
            <a:spLocks noGrp="1" noChangeArrowheads="1"/>
          </p:cNvSpPr>
          <p:nvPr>
            <p:ph type="sldNum" sz="quarter" idx="12"/>
          </p:nvPr>
        </p:nvSpPr>
        <p:spPr>
          <a:ln/>
        </p:spPr>
        <p:txBody>
          <a:bodyPr/>
          <a:lstStyle>
            <a:lvl1pPr>
              <a:defRPr/>
            </a:lvl1pPr>
          </a:lstStyle>
          <a:p>
            <a:fld id="{04B50E75-7252-43FA-8B3A-1EFFFB318836}" type="slidenum">
              <a:rPr lang="es-ES"/>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endParaRPr lang="el-GR"/>
          </a:p>
        </p:txBody>
      </p:sp>
      <p:sp>
        <p:nvSpPr>
          <p:cNvPr id="6" name="Rectangle 5"/>
          <p:cNvSpPr>
            <a:spLocks noGrp="1" noChangeArrowheads="1"/>
          </p:cNvSpPr>
          <p:nvPr>
            <p:ph type="ftr" sz="quarter" idx="11"/>
          </p:nvPr>
        </p:nvSpPr>
        <p:spPr>
          <a:ln/>
        </p:spPr>
        <p:txBody>
          <a:bodyPr/>
          <a:lstStyle>
            <a:lvl1pPr>
              <a:defRPr/>
            </a:lvl1pPr>
          </a:lstStyle>
          <a:p>
            <a:endParaRPr lang="el-GR"/>
          </a:p>
        </p:txBody>
      </p:sp>
      <p:sp>
        <p:nvSpPr>
          <p:cNvPr id="7" name="Rectangle 6"/>
          <p:cNvSpPr>
            <a:spLocks noGrp="1" noChangeArrowheads="1"/>
          </p:cNvSpPr>
          <p:nvPr>
            <p:ph type="sldNum" sz="quarter" idx="12"/>
          </p:nvPr>
        </p:nvSpPr>
        <p:spPr>
          <a:ln/>
        </p:spPr>
        <p:txBody>
          <a:bodyPr/>
          <a:lstStyle>
            <a:lvl1pPr>
              <a:defRPr/>
            </a:lvl1pPr>
          </a:lstStyle>
          <a:p>
            <a:fld id="{3B0CEA73-5C57-4C7A-B69F-0DD1D1427D31}" type="slidenum">
              <a:rPr lang="es-ES"/>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endParaRPr lang="el-GR"/>
          </a:p>
        </p:txBody>
      </p:sp>
      <p:sp>
        <p:nvSpPr>
          <p:cNvPr id="6" name="Rectangle 5"/>
          <p:cNvSpPr>
            <a:spLocks noGrp="1" noChangeArrowheads="1"/>
          </p:cNvSpPr>
          <p:nvPr>
            <p:ph type="ftr" sz="quarter" idx="11"/>
          </p:nvPr>
        </p:nvSpPr>
        <p:spPr>
          <a:ln/>
        </p:spPr>
        <p:txBody>
          <a:bodyPr/>
          <a:lstStyle>
            <a:lvl1pPr>
              <a:defRPr/>
            </a:lvl1pPr>
          </a:lstStyle>
          <a:p>
            <a:endParaRPr lang="el-GR"/>
          </a:p>
        </p:txBody>
      </p:sp>
      <p:sp>
        <p:nvSpPr>
          <p:cNvPr id="7" name="Rectangle 6"/>
          <p:cNvSpPr>
            <a:spLocks noGrp="1" noChangeArrowheads="1"/>
          </p:cNvSpPr>
          <p:nvPr>
            <p:ph type="sldNum" sz="quarter" idx="12"/>
          </p:nvPr>
        </p:nvSpPr>
        <p:spPr>
          <a:ln/>
        </p:spPr>
        <p:txBody>
          <a:bodyPr/>
          <a:lstStyle>
            <a:lvl1pPr>
              <a:defRPr/>
            </a:lvl1pPr>
          </a:lstStyle>
          <a:p>
            <a:fld id="{B114299C-7EB7-4640-84E6-53BD3EB5B0F8}" type="slidenum">
              <a:rPr lang="es-ES"/>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9AC325F-6503-49A3-A1EE-1ADA3CC5CC0F}"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forestsos.files.wordpress.com/2012/03/erithacus-rubicula.jpg" TargetMode="External"/><Relationship Id="rId3" Type="http://schemas.openxmlformats.org/officeDocument/2006/relationships/image" Target="../media/image22.jpeg"/><Relationship Id="rId7" Type="http://schemas.openxmlformats.org/officeDocument/2006/relationships/image" Target="../media/image24.jpeg"/><Relationship Id="rId12" Type="http://schemas.openxmlformats.org/officeDocument/2006/relationships/image" Target="../media/image27.jpeg"/><Relationship Id="rId2" Type="http://schemas.openxmlformats.org/officeDocument/2006/relationships/hyperlink" Target="https://forestsos.files.wordpress.com/2012/03/vlaxotsixlono.jpg" TargetMode="External"/><Relationship Id="rId1" Type="http://schemas.openxmlformats.org/officeDocument/2006/relationships/slideLayout" Target="../slideLayouts/slideLayout2.xml"/><Relationship Id="rId6" Type="http://schemas.openxmlformats.org/officeDocument/2006/relationships/hyperlink" Target="https://forestsos.files.wordpress.com/2012/03/staxtopetroklis.jpg" TargetMode="External"/><Relationship Id="rId11" Type="http://schemas.openxmlformats.org/officeDocument/2006/relationships/image" Target="../media/image26.jpeg"/><Relationship Id="rId5" Type="http://schemas.openxmlformats.org/officeDocument/2006/relationships/image" Target="../media/image23.jpeg"/><Relationship Id="rId10" Type="http://schemas.openxmlformats.org/officeDocument/2006/relationships/hyperlink" Target="https://forestsos.files.wordpress.com/2012/03/regulus-regulus.jpg" TargetMode="External"/><Relationship Id="rId4" Type="http://schemas.openxmlformats.org/officeDocument/2006/relationships/hyperlink" Target="https://forestsos.files.wordpress.com/2012/03/troglodites-troglodites.jpg" TargetMode="External"/><Relationship Id="rId9" Type="http://schemas.openxmlformats.org/officeDocument/2006/relationships/image" Target="../media/image25.jpeg"/></Relationships>
</file>

<file path=ppt/slides/_rels/slide23.xml.rels><?xml version="1.0" encoding="UTF-8" standalone="yes"?>
<Relationships xmlns="http://schemas.openxmlformats.org/package/2006/relationships"><Relationship Id="rId8" Type="http://schemas.openxmlformats.org/officeDocument/2006/relationships/hyperlink" Target="https://forestsos.files.wordpress.com/2012/03/bufo-bufo.jpg" TargetMode="External"/><Relationship Id="rId13"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0.jpeg"/><Relationship Id="rId12" Type="http://schemas.openxmlformats.org/officeDocument/2006/relationships/hyperlink" Target="https://forestsos.files.wordpress.com/2012/03/hemidactylus-turcicus.jpg" TargetMode="External"/><Relationship Id="rId2" Type="http://schemas.openxmlformats.org/officeDocument/2006/relationships/hyperlink" Target="https://forestsos.files.wordpress.com/2012/03/mauremys-rivulata.jpg" TargetMode="External"/><Relationship Id="rId1" Type="http://schemas.openxmlformats.org/officeDocument/2006/relationships/slideLayout" Target="../slideLayouts/slideLayout2.xml"/><Relationship Id="rId6" Type="http://schemas.openxmlformats.org/officeDocument/2006/relationships/hyperlink" Target="https://forestsos.files.wordpress.com/2012/03/rana-dalmatina.jpg" TargetMode="External"/><Relationship Id="rId11" Type="http://schemas.openxmlformats.org/officeDocument/2006/relationships/image" Target="../media/image32.jpeg"/><Relationship Id="rId5" Type="http://schemas.openxmlformats.org/officeDocument/2006/relationships/image" Target="../media/image29.jpeg"/><Relationship Id="rId10" Type="http://schemas.openxmlformats.org/officeDocument/2006/relationships/hyperlink" Target="https://forestsos.files.wordpress.com/2012/03/lacerta-trilineata.jpg" TargetMode="External"/><Relationship Id="rId4" Type="http://schemas.openxmlformats.org/officeDocument/2006/relationships/hyperlink" Target="https://forestsos.files.wordpress.com/2012/03/emys-orbicularis.jpg" TargetMode="External"/><Relationship Id="rId9" Type="http://schemas.openxmlformats.org/officeDocument/2006/relationships/image" Target="../media/image31.jpeg"/></Relationships>
</file>

<file path=ppt/slides/_rels/slide24.xml.rels><?xml version="1.0" encoding="UTF-8" standalone="yes"?>
<Relationships xmlns="http://schemas.openxmlformats.org/package/2006/relationships"><Relationship Id="rId8" Type="http://schemas.openxmlformats.org/officeDocument/2006/relationships/hyperlink" Target="https://forestsos.files.wordpress.com/2012/03/dolichophis-caspius.jpg" TargetMode="External"/><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hyperlink" Target="https://forestsos.files.wordpress.com/2012/03/platyceps-najadum.jpg" TargetMode="External"/><Relationship Id="rId1" Type="http://schemas.openxmlformats.org/officeDocument/2006/relationships/slideLayout" Target="../slideLayouts/slideLayout2.xml"/><Relationship Id="rId6" Type="http://schemas.openxmlformats.org/officeDocument/2006/relationships/hyperlink" Target="https://forestsos.files.wordpress.com/2012/03/elaphe-quatuorlineata.jpg" TargetMode="External"/><Relationship Id="rId5" Type="http://schemas.openxmlformats.org/officeDocument/2006/relationships/image" Target="../media/image35.jpeg"/><Relationship Id="rId4" Type="http://schemas.openxmlformats.org/officeDocument/2006/relationships/hyperlink" Target="https://forestsos.files.wordpress.com/2012/03/zamenis-situla.jpg" TargetMode="External"/><Relationship Id="rId9" Type="http://schemas.openxmlformats.org/officeDocument/2006/relationships/image" Target="../media/image37.jpeg"/></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Заголовок 1"/>
          <p:cNvSpPr txBox="1">
            <a:spLocks/>
          </p:cNvSpPr>
          <p:nvPr/>
        </p:nvSpPr>
        <p:spPr bwMode="auto">
          <a:xfrm>
            <a:off x="395288" y="1268413"/>
            <a:ext cx="8353425" cy="647700"/>
          </a:xfrm>
          <a:prstGeom prst="rect">
            <a:avLst/>
          </a:prstGeom>
          <a:noFill/>
          <a:ln w="9525">
            <a:noFill/>
            <a:miter lim="800000"/>
            <a:headEnd/>
            <a:tailEnd/>
          </a:ln>
        </p:spPr>
        <p:txBody>
          <a:bodyPr anchor="ctr"/>
          <a:lstStyle/>
          <a:p>
            <a:pPr algn="ctr"/>
            <a:r>
              <a:rPr lang="el-GR" sz="2000">
                <a:solidFill>
                  <a:srgbClr val="FFFFFF"/>
                </a:solidFill>
                <a:latin typeface="Futura Md BT"/>
              </a:rPr>
              <a:t> </a:t>
            </a:r>
            <a:r>
              <a:rPr lang="el-GR" sz="3600">
                <a:solidFill>
                  <a:srgbClr val="FFFFFF"/>
                </a:solidFill>
                <a:latin typeface="Futura Md BT"/>
              </a:rPr>
              <a:t>Το Δάσος του Σέιχ Σου </a:t>
            </a:r>
            <a:endParaRPr lang="en-US" sz="2000">
              <a:solidFill>
                <a:srgbClr val="FFFFFF"/>
              </a:solidFill>
              <a:latin typeface="Futura Md BT"/>
            </a:endParaRPr>
          </a:p>
        </p:txBody>
      </p:sp>
      <p:sp>
        <p:nvSpPr>
          <p:cNvPr id="2051" name="Подзаголовок 2"/>
          <p:cNvSpPr>
            <a:spLocks noGrp="1"/>
          </p:cNvSpPr>
          <p:nvPr>
            <p:ph type="subTitle" idx="1"/>
          </p:nvPr>
        </p:nvSpPr>
        <p:spPr>
          <a:xfrm>
            <a:off x="1187450" y="2060575"/>
            <a:ext cx="5973763" cy="1008063"/>
          </a:xfrm>
        </p:spPr>
        <p:txBody>
          <a:bodyPr/>
          <a:lstStyle/>
          <a:p>
            <a:pPr eaLnBrk="1" hangingPunct="1"/>
            <a:r>
              <a:rPr lang="el-GR" sz="2400" smtClean="0">
                <a:solidFill>
                  <a:srgbClr val="BFBFBF"/>
                </a:solidFill>
                <a:latin typeface="Futura Md BT"/>
              </a:rPr>
              <a:t>Αλέξανδρος Στεφανίδης</a:t>
            </a:r>
          </a:p>
          <a:p>
            <a:pPr eaLnBrk="1" hangingPunct="1"/>
            <a:r>
              <a:rPr lang="el-GR" sz="2400" smtClean="0">
                <a:solidFill>
                  <a:srgbClr val="BFBFBF"/>
                </a:solidFill>
                <a:latin typeface="Futura Md BT"/>
              </a:rPr>
              <a:t>Πάρης Στάθης</a:t>
            </a:r>
            <a:endParaRPr lang="en-US" sz="2400" smtClean="0">
              <a:solidFill>
                <a:srgbClr val="BFBFBF"/>
              </a:solidFill>
              <a:latin typeface="Futura Md BT"/>
            </a:endParaRPr>
          </a:p>
        </p:txBody>
      </p:sp>
      <p:pic>
        <p:nvPicPr>
          <p:cNvPr id="2052" name="Picture 123" descr="https://upload.wikimedia.org/wikipedia/commons/thumb/5/5f/Thessaloniki_view.jpg/700px-Thessaloniki_view.jpg"/>
          <p:cNvPicPr>
            <a:picLocks noChangeAspect="1" noChangeArrowheads="1"/>
          </p:cNvPicPr>
          <p:nvPr/>
        </p:nvPicPr>
        <p:blipFill>
          <a:blip r:embed="rId3" cstate="print"/>
          <a:srcRect/>
          <a:stretch>
            <a:fillRect/>
          </a:stretch>
        </p:blipFill>
        <p:spPr bwMode="auto">
          <a:xfrm>
            <a:off x="0" y="5300663"/>
            <a:ext cx="9144000" cy="1557337"/>
          </a:xfrm>
          <a:prstGeom prst="rect">
            <a:avLst/>
          </a:prstGeom>
          <a:noFill/>
          <a:ln w="9525">
            <a:noFill/>
            <a:miter lim="800000"/>
            <a:headEnd/>
            <a:tailEnd/>
          </a:ln>
        </p:spPr>
      </p:pic>
      <p:pic>
        <p:nvPicPr>
          <p:cNvPr id="2053" name="Picture 6" descr="Αποτέλεσμα εικόνας για αριστοτελειο κολλεγιο"/>
          <p:cNvPicPr>
            <a:picLocks noChangeAspect="1" noChangeArrowheads="1"/>
          </p:cNvPicPr>
          <p:nvPr/>
        </p:nvPicPr>
        <p:blipFill>
          <a:blip r:embed="rId4" cstate="print"/>
          <a:srcRect/>
          <a:stretch>
            <a:fillRect/>
          </a:stretch>
        </p:blipFill>
        <p:spPr bwMode="auto">
          <a:xfrm>
            <a:off x="684213" y="260350"/>
            <a:ext cx="6991350" cy="752475"/>
          </a:xfrm>
          <a:prstGeom prst="rect">
            <a:avLst/>
          </a:prstGeom>
          <a:noFill/>
          <a:ln w="9525">
            <a:noFill/>
            <a:miter lim="800000"/>
            <a:headEnd/>
            <a:tailEnd/>
          </a:ln>
        </p:spPr>
      </p:pic>
      <p:sp>
        <p:nvSpPr>
          <p:cNvPr id="2054" name="5 - TextBox"/>
          <p:cNvSpPr txBox="1">
            <a:spLocks noChangeArrowheads="1"/>
          </p:cNvSpPr>
          <p:nvPr/>
        </p:nvSpPr>
        <p:spPr bwMode="auto">
          <a:xfrm>
            <a:off x="250825" y="3068638"/>
            <a:ext cx="8281988" cy="1938337"/>
          </a:xfrm>
          <a:prstGeom prst="rect">
            <a:avLst/>
          </a:prstGeom>
          <a:noFill/>
          <a:ln w="9525">
            <a:noFill/>
            <a:miter lim="800000"/>
            <a:headEnd/>
            <a:tailEnd/>
          </a:ln>
        </p:spPr>
        <p:txBody>
          <a:bodyPr>
            <a:spAutoFit/>
          </a:bodyPr>
          <a:lstStyle/>
          <a:p>
            <a:pPr algn="ctr"/>
            <a:r>
              <a:rPr lang="el-GR" sz="2000">
                <a:solidFill>
                  <a:schemeClr val="bg1"/>
                </a:solidFill>
              </a:rPr>
              <a:t>Περιβαλλοντικό Πρόγραμμα</a:t>
            </a:r>
          </a:p>
          <a:p>
            <a:pPr algn="ctr"/>
            <a:r>
              <a:rPr lang="el-GR" sz="2000">
                <a:solidFill>
                  <a:schemeClr val="bg1"/>
                </a:solidFill>
              </a:rPr>
              <a:t>«Προσέχω το δάσος – Αγαπώ την ζωή»</a:t>
            </a:r>
          </a:p>
          <a:p>
            <a:pPr algn="ctr">
              <a:buFont typeface="Arial" pitchFamily="34" charset="0"/>
              <a:buChar char="•"/>
            </a:pPr>
            <a:r>
              <a:rPr lang="el-GR" sz="2000">
                <a:solidFill>
                  <a:schemeClr val="bg1"/>
                </a:solidFill>
              </a:rPr>
              <a:t>Σχολικό Έτος: 2018-2019</a:t>
            </a:r>
          </a:p>
          <a:p>
            <a:pPr>
              <a:buFont typeface="Arial" pitchFamily="34" charset="0"/>
              <a:buChar char="•"/>
            </a:pPr>
            <a:endParaRPr lang="el-GR" sz="2000">
              <a:solidFill>
                <a:schemeClr val="bg1"/>
              </a:solidFill>
            </a:endParaRPr>
          </a:p>
          <a:p>
            <a:pPr>
              <a:buFont typeface="Arial" pitchFamily="34" charset="0"/>
              <a:buChar char="•"/>
            </a:pPr>
            <a:r>
              <a:rPr lang="el-GR" sz="2000">
                <a:solidFill>
                  <a:schemeClr val="bg1"/>
                </a:solidFill>
              </a:rPr>
              <a:t>Επιβλέπουσες: Κοκκίνου Ελένη</a:t>
            </a:r>
          </a:p>
          <a:p>
            <a:r>
              <a:rPr lang="el-GR" sz="2000">
                <a:solidFill>
                  <a:schemeClr val="bg1"/>
                </a:solidFill>
              </a:rPr>
              <a:t>	              </a:t>
            </a:r>
            <a:r>
              <a:rPr lang="el-GR">
                <a:solidFill>
                  <a:schemeClr val="bg1"/>
                </a:solidFill>
              </a:rPr>
              <a:t>Καναράκη Βασιλική </a:t>
            </a:r>
            <a:endParaRPr lang="el-GR" sz="200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11266" name="2 - Θέση περιεχομένου"/>
          <p:cNvSpPr>
            <a:spLocks noGrp="1"/>
          </p:cNvSpPr>
          <p:nvPr>
            <p:ph idx="1"/>
          </p:nvPr>
        </p:nvSpPr>
        <p:spPr>
          <a:xfrm>
            <a:off x="323850" y="1700213"/>
            <a:ext cx="8229600" cy="2881312"/>
          </a:xfrm>
        </p:spPr>
        <p:txBody>
          <a:bodyPr/>
          <a:lstStyle/>
          <a:p>
            <a:pPr algn="ctr">
              <a:buFontTx/>
              <a:buNone/>
            </a:pPr>
            <a:r>
              <a:rPr lang="el-GR" smtClean="0"/>
              <a:t>	</a:t>
            </a:r>
            <a:r>
              <a:rPr lang="el-GR" sz="2800" smtClean="0"/>
              <a:t>Έτσι, το </a:t>
            </a:r>
            <a:r>
              <a:rPr lang="el-GR" sz="2800" smtClean="0">
                <a:solidFill>
                  <a:srgbClr val="FF0000"/>
                </a:solidFill>
              </a:rPr>
              <a:t>2003</a:t>
            </a:r>
            <a:r>
              <a:rPr lang="el-GR" sz="2800" smtClean="0"/>
              <a:t> η Περιφέρεια Κεντρικής Μακεδονίας σε συνεργασία με τον Οργανισμό Ρυθμιστικού Σχεδίου και Προστασίας Περιβάλλοντος Θεσσαλονίκης (ΟΡ.ΘΕ.) έκαναν ένα περαιτέρω βήμα για την </a:t>
            </a:r>
            <a:r>
              <a:rPr lang="el-GR" sz="2800" smtClean="0">
                <a:solidFill>
                  <a:srgbClr val="FF0000"/>
                </a:solidFill>
              </a:rPr>
              <a:t>προστασία και ανάδειξή του</a:t>
            </a:r>
            <a:r>
              <a:rPr lang="el-GR" sz="2800" smtClean="0"/>
              <a:t>, υλοποιώντας το έργο «Προστασία και Αναβάθμιση του Περιαστικού Δάσους Θεσσαλονίκης (</a:t>
            </a:r>
            <a:r>
              <a:rPr lang="el-GR" sz="2800" smtClean="0">
                <a:solidFill>
                  <a:srgbClr val="FF0000"/>
                </a:solidFill>
              </a:rPr>
              <a:t>Σέιχ-Σου</a:t>
            </a:r>
            <a:r>
              <a:rPr lang="el-GR" sz="2800" smtClean="0"/>
              <a:t>)».</a:t>
            </a:r>
            <a:endParaRPr lang="el-GR"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pic>
        <p:nvPicPr>
          <p:cNvPr id="11266" name="Picture 5" descr="Αποτέλεσμα εικόνας για σέιχ σου"/>
          <p:cNvPicPr>
            <a:picLocks noChangeAspect="1" noChangeArrowheads="1"/>
          </p:cNvPicPr>
          <p:nvPr/>
        </p:nvPicPr>
        <p:blipFill>
          <a:blip r:embed="rId2" cstate="print"/>
          <a:srcRect/>
          <a:stretch>
            <a:fillRect/>
          </a:stretch>
        </p:blipFill>
        <p:spPr bwMode="auto">
          <a:xfrm>
            <a:off x="2771800" y="4221088"/>
            <a:ext cx="3013224" cy="2253658"/>
          </a:xfrm>
          <a:prstGeom prst="rect">
            <a:avLst/>
          </a:prstGeom>
          <a:ln>
            <a:noFill/>
          </a:ln>
          <a:effectLst>
            <a:softEdge rad="112500"/>
          </a:effectLst>
        </p:spPr>
      </p:pic>
      <p:sp>
        <p:nvSpPr>
          <p:cNvPr id="12291" name="2 - Θέση περιεχομένου"/>
          <p:cNvSpPr>
            <a:spLocks noGrp="1"/>
          </p:cNvSpPr>
          <p:nvPr>
            <p:ph idx="1"/>
          </p:nvPr>
        </p:nvSpPr>
        <p:spPr>
          <a:xfrm>
            <a:off x="409575" y="404813"/>
            <a:ext cx="7978775" cy="4032250"/>
          </a:xfrm>
        </p:spPr>
        <p:txBody>
          <a:bodyPr/>
          <a:lstStyle/>
          <a:p>
            <a:pPr algn="ctr">
              <a:buFontTx/>
              <a:buNone/>
            </a:pPr>
            <a:r>
              <a:rPr lang="el-GR" sz="2000" smtClean="0"/>
              <a:t>	</a:t>
            </a:r>
            <a:r>
              <a:rPr lang="el-GR" smtClean="0"/>
              <a:t>Στο </a:t>
            </a:r>
            <a:r>
              <a:rPr lang="el-GR" smtClean="0">
                <a:solidFill>
                  <a:srgbClr val="FF0000"/>
                </a:solidFill>
              </a:rPr>
              <a:t>έργο</a:t>
            </a:r>
            <a:r>
              <a:rPr lang="el-GR" smtClean="0"/>
              <a:t> συνέβαλε ένα πλήθος εμπλεκόμενων φορέων και ομάδων μέσα από συντονισμένες δράσεις, που επικεντρώθηκαν στο δάσος του </a:t>
            </a:r>
            <a:r>
              <a:rPr lang="el-GR" smtClean="0">
                <a:solidFill>
                  <a:srgbClr val="FF0000"/>
                </a:solidFill>
              </a:rPr>
              <a:t>Σέιχ-Σου</a:t>
            </a:r>
            <a:r>
              <a:rPr lang="el-GR" smtClean="0"/>
              <a:t>. Οι  </a:t>
            </a:r>
            <a:r>
              <a:rPr lang="el-GR" smtClean="0">
                <a:solidFill>
                  <a:srgbClr val="FF0000"/>
                </a:solidFill>
              </a:rPr>
              <a:t>παρεμβάσεις</a:t>
            </a:r>
            <a:r>
              <a:rPr lang="el-GR" smtClean="0"/>
              <a:t>  που υλοποιήθηκαν σχεδιάστηκαν προσεκτικά και ολοκληρωμένα με τη χρήση </a:t>
            </a:r>
            <a:r>
              <a:rPr lang="el-GR" smtClean="0">
                <a:solidFill>
                  <a:srgbClr val="FF0000"/>
                </a:solidFill>
              </a:rPr>
              <a:t>σύγχρονων μεθόδων</a:t>
            </a:r>
            <a:r>
              <a:rPr lang="el-GR" smtClean="0"/>
              <a:t>. </a:t>
            </a:r>
            <a:endParaRPr lang="el-GR" sz="2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13314" name="2 - Θέση περιεχομένου"/>
          <p:cNvSpPr>
            <a:spLocks noGrp="1"/>
          </p:cNvSpPr>
          <p:nvPr>
            <p:ph idx="1"/>
          </p:nvPr>
        </p:nvSpPr>
        <p:spPr>
          <a:xfrm>
            <a:off x="323850" y="2420938"/>
            <a:ext cx="8229600" cy="2160587"/>
          </a:xfrm>
        </p:spPr>
        <p:txBody>
          <a:bodyPr/>
          <a:lstStyle/>
          <a:p>
            <a:pPr algn="ctr">
              <a:buFontTx/>
              <a:buNone/>
            </a:pPr>
            <a:r>
              <a:rPr lang="el-GR" sz="2400" smtClean="0"/>
              <a:t>	</a:t>
            </a:r>
            <a:r>
              <a:rPr lang="el-GR" sz="2800" smtClean="0"/>
              <a:t>Έτσι, εκτελέστηκαν έργα </a:t>
            </a:r>
            <a:r>
              <a:rPr lang="el-GR" sz="2800" smtClean="0">
                <a:solidFill>
                  <a:srgbClr val="FF0000"/>
                </a:solidFill>
              </a:rPr>
              <a:t>αντιπλημμυρικής</a:t>
            </a:r>
            <a:r>
              <a:rPr lang="el-GR" sz="2800" smtClean="0"/>
              <a:t> και </a:t>
            </a:r>
            <a:r>
              <a:rPr lang="el-GR" sz="2800" smtClean="0">
                <a:solidFill>
                  <a:srgbClr val="FF0000"/>
                </a:solidFill>
              </a:rPr>
              <a:t>αντιπυρικής προστασίας</a:t>
            </a:r>
            <a:r>
              <a:rPr lang="el-GR" sz="2800" smtClean="0"/>
              <a:t>, ενίσχυσης της βλάστησης, καθώς και υποδομών ερμηνείας περιβάλλοντος.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14338" name="2 - Θέση περιεχομένου"/>
          <p:cNvSpPr>
            <a:spLocks noGrp="1"/>
          </p:cNvSpPr>
          <p:nvPr>
            <p:ph idx="1"/>
          </p:nvPr>
        </p:nvSpPr>
        <p:spPr>
          <a:xfrm>
            <a:off x="323850" y="1268413"/>
            <a:ext cx="8229600" cy="2592387"/>
          </a:xfrm>
        </p:spPr>
        <p:txBody>
          <a:bodyPr/>
          <a:lstStyle/>
          <a:p>
            <a:pPr algn="ctr">
              <a:buFontTx/>
              <a:buNone/>
            </a:pPr>
            <a:r>
              <a:rPr lang="el-GR" sz="2400" smtClean="0"/>
              <a:t>  Τα</a:t>
            </a:r>
            <a:r>
              <a:rPr lang="el-GR" sz="2800" smtClean="0"/>
              <a:t> </a:t>
            </a:r>
            <a:r>
              <a:rPr lang="el-GR" sz="2400" smtClean="0">
                <a:solidFill>
                  <a:srgbClr val="FF0000"/>
                </a:solidFill>
              </a:rPr>
              <a:t>αποτελέσματα</a:t>
            </a:r>
            <a:r>
              <a:rPr lang="el-GR" sz="2400" smtClean="0"/>
              <a:t> χαρακτηρίζονται </a:t>
            </a:r>
            <a:r>
              <a:rPr lang="el-GR" sz="2400" smtClean="0">
                <a:solidFill>
                  <a:srgbClr val="FF0000"/>
                </a:solidFill>
              </a:rPr>
              <a:t>θετικά</a:t>
            </a:r>
            <a:r>
              <a:rPr lang="el-GR" sz="2400" smtClean="0"/>
              <a:t> και </a:t>
            </a:r>
            <a:r>
              <a:rPr lang="el-GR" sz="2400" smtClean="0">
                <a:solidFill>
                  <a:srgbClr val="FF0000"/>
                </a:solidFill>
              </a:rPr>
              <a:t>ελπιδοφόρα</a:t>
            </a:r>
            <a:r>
              <a:rPr lang="el-GR" sz="2400" smtClean="0"/>
              <a:t> καθώς τέθηκαν οι βάσεις για μια διαχείριση του </a:t>
            </a:r>
            <a:r>
              <a:rPr lang="el-GR" sz="2400" smtClean="0">
                <a:solidFill>
                  <a:srgbClr val="FF0000"/>
                </a:solidFill>
              </a:rPr>
              <a:t>Σέιχ-Σου</a:t>
            </a:r>
            <a:r>
              <a:rPr lang="el-GR" sz="2400" smtClean="0"/>
              <a:t> σύμφωνη με τις </a:t>
            </a:r>
            <a:r>
              <a:rPr lang="el-GR" sz="2400" smtClean="0">
                <a:solidFill>
                  <a:srgbClr val="FF0000"/>
                </a:solidFill>
              </a:rPr>
              <a:t>σύγχρονες απαιτήσεις</a:t>
            </a:r>
            <a:r>
              <a:rPr lang="el-GR" sz="2400" smtClean="0"/>
              <a:t>. Γεγονός που επιβεβαιώνεται και από το ενδιαφέρον και την ανταπόκριση </a:t>
            </a:r>
            <a:r>
              <a:rPr lang="el-GR" sz="2400" smtClean="0">
                <a:solidFill>
                  <a:srgbClr val="FF0000"/>
                </a:solidFill>
              </a:rPr>
              <a:t>ατόμων</a:t>
            </a:r>
            <a:r>
              <a:rPr lang="el-GR" sz="2400" smtClean="0"/>
              <a:t> και </a:t>
            </a:r>
            <a:r>
              <a:rPr lang="el-GR" sz="2400" smtClean="0">
                <a:solidFill>
                  <a:srgbClr val="FF0000"/>
                </a:solidFill>
              </a:rPr>
              <a:t>ομάδων</a:t>
            </a:r>
            <a:r>
              <a:rPr lang="el-GR" sz="2400" smtClean="0"/>
              <a:t> καθ’ όλη τη διάρκεια των δράσεων ενημέρωσης και ευαισθητοποίησης.</a:t>
            </a:r>
            <a:endParaRPr lang="el-GR" smtClean="0"/>
          </a:p>
          <a:p>
            <a:endParaRPr lang="el-GR" smtClean="0"/>
          </a:p>
        </p:txBody>
      </p:sp>
      <p:pic>
        <p:nvPicPr>
          <p:cNvPr id="3" name="Picture 2" descr="Αποτέλεσμα εικόνας για σειχ σου"/>
          <p:cNvPicPr>
            <a:picLocks noChangeAspect="1" noChangeArrowheads="1"/>
          </p:cNvPicPr>
          <p:nvPr/>
        </p:nvPicPr>
        <p:blipFill>
          <a:blip r:embed="rId2" cstate="print"/>
          <a:srcRect/>
          <a:stretch>
            <a:fillRect/>
          </a:stretch>
        </p:blipFill>
        <p:spPr bwMode="auto">
          <a:xfrm>
            <a:off x="2843808" y="3789040"/>
            <a:ext cx="3323861" cy="24928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15362" name="2 - Θέση περιεχομένου"/>
          <p:cNvSpPr>
            <a:spLocks noGrp="1"/>
          </p:cNvSpPr>
          <p:nvPr>
            <p:ph idx="1"/>
          </p:nvPr>
        </p:nvSpPr>
        <p:spPr>
          <a:xfrm>
            <a:off x="468313" y="333375"/>
            <a:ext cx="8229600" cy="4525963"/>
          </a:xfrm>
        </p:spPr>
        <p:txBody>
          <a:bodyPr/>
          <a:lstStyle/>
          <a:p>
            <a:pPr algn="ctr">
              <a:buFontTx/>
              <a:buNone/>
            </a:pPr>
            <a:r>
              <a:rPr lang="el-GR" sz="2800" smtClean="0"/>
              <a:t>	</a:t>
            </a:r>
            <a:r>
              <a:rPr lang="el-GR" sz="2400" smtClean="0"/>
              <a:t>Ο </a:t>
            </a:r>
            <a:r>
              <a:rPr lang="el-GR" sz="2400" smtClean="0">
                <a:solidFill>
                  <a:srgbClr val="FF0000"/>
                </a:solidFill>
              </a:rPr>
              <a:t>Ζωολογικός Κήπος </a:t>
            </a:r>
            <a:r>
              <a:rPr lang="el-GR" sz="2400" smtClean="0"/>
              <a:t>λειτουργεί στην περιοχή </a:t>
            </a:r>
            <a:r>
              <a:rPr lang="el-GR" sz="2400" smtClean="0">
                <a:solidFill>
                  <a:srgbClr val="FF0000"/>
                </a:solidFill>
              </a:rPr>
              <a:t>Χίλια Δένδρα – Περιαστικό Δάσος Θεσσαλονίκης (Σέιχ-Σου)</a:t>
            </a:r>
            <a:r>
              <a:rPr lang="el-GR" sz="2400" smtClean="0"/>
              <a:t>, από το </a:t>
            </a:r>
            <a:r>
              <a:rPr lang="el-GR" sz="2400" smtClean="0">
                <a:solidFill>
                  <a:srgbClr val="FF0000"/>
                </a:solidFill>
              </a:rPr>
              <a:t>Σεπτέμβριο του 1987</a:t>
            </a:r>
            <a:r>
              <a:rPr lang="el-GR" sz="2400" smtClean="0"/>
              <a:t> σε μία αρχική έκταση </a:t>
            </a:r>
            <a:r>
              <a:rPr lang="el-GR" sz="2400" smtClean="0">
                <a:solidFill>
                  <a:srgbClr val="FF0000"/>
                </a:solidFill>
              </a:rPr>
              <a:t>33 στρεμμάτων </a:t>
            </a:r>
            <a:r>
              <a:rPr lang="el-GR" sz="2400" smtClean="0"/>
              <a:t>άγριας αδιαμόρφωτης γης, που παραχωρήθηκε από το Δασαρχείο Θεσσαλονίκης. Το </a:t>
            </a:r>
            <a:r>
              <a:rPr lang="el-GR" sz="2400" smtClean="0">
                <a:solidFill>
                  <a:srgbClr val="FF0000"/>
                </a:solidFill>
              </a:rPr>
              <a:t>1994</a:t>
            </a:r>
            <a:r>
              <a:rPr lang="el-GR" sz="2400" smtClean="0"/>
              <a:t> παραχωρήθηκαν άλλα </a:t>
            </a:r>
            <a:r>
              <a:rPr lang="el-GR" sz="2400" smtClean="0">
                <a:solidFill>
                  <a:srgbClr val="FF0000"/>
                </a:solidFill>
              </a:rPr>
              <a:t>25 στρέμματα </a:t>
            </a:r>
            <a:r>
              <a:rPr lang="el-GR" sz="2400" smtClean="0"/>
              <a:t>με αποτέλεσμα ο </a:t>
            </a:r>
            <a:r>
              <a:rPr lang="el-GR" sz="2400" smtClean="0">
                <a:solidFill>
                  <a:srgbClr val="FF0000"/>
                </a:solidFill>
              </a:rPr>
              <a:t>Ζωολογικός Κήπος σήμερα να λειτουργεί σε μία έκταση 58 στρεμμάτων.</a:t>
            </a:r>
            <a:endParaRPr lang="el-GR" sz="2800" smtClean="0">
              <a:solidFill>
                <a:srgbClr val="FF0000"/>
              </a:solidFill>
            </a:endParaRPr>
          </a:p>
        </p:txBody>
      </p:sp>
      <p:pic>
        <p:nvPicPr>
          <p:cNvPr id="14341" name="Picture 5" descr="Αποτέλεσμα εικόνας για σέιχ σου"/>
          <p:cNvPicPr>
            <a:picLocks noChangeAspect="1" noChangeArrowheads="1"/>
          </p:cNvPicPr>
          <p:nvPr/>
        </p:nvPicPr>
        <p:blipFill>
          <a:blip r:embed="rId2" cstate="print"/>
          <a:srcRect/>
          <a:stretch>
            <a:fillRect/>
          </a:stretch>
        </p:blipFill>
        <p:spPr bwMode="auto">
          <a:xfrm>
            <a:off x="1979712" y="3429000"/>
            <a:ext cx="4714875" cy="31908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pic>
        <p:nvPicPr>
          <p:cNvPr id="15362" name="Picture 5" descr="Αποτέλεσμα εικόνας για σειχ σου"/>
          <p:cNvPicPr>
            <a:picLocks noChangeAspect="1" noChangeArrowheads="1"/>
          </p:cNvPicPr>
          <p:nvPr/>
        </p:nvPicPr>
        <p:blipFill>
          <a:blip r:embed="rId2" cstate="print"/>
          <a:srcRect/>
          <a:stretch>
            <a:fillRect/>
          </a:stretch>
        </p:blipFill>
        <p:spPr bwMode="auto">
          <a:xfrm>
            <a:off x="2915816" y="4221088"/>
            <a:ext cx="3059832" cy="2294874"/>
          </a:xfrm>
          <a:prstGeom prst="ellipse">
            <a:avLst/>
          </a:prstGeom>
          <a:ln>
            <a:noFill/>
          </a:ln>
          <a:effectLst>
            <a:softEdge rad="112500"/>
          </a:effectLst>
        </p:spPr>
      </p:pic>
      <p:sp>
        <p:nvSpPr>
          <p:cNvPr id="16387" name="1 - Τίτλος"/>
          <p:cNvSpPr>
            <a:spLocks noGrp="1"/>
          </p:cNvSpPr>
          <p:nvPr>
            <p:ph type="title"/>
          </p:nvPr>
        </p:nvSpPr>
        <p:spPr>
          <a:xfrm>
            <a:off x="468313" y="404813"/>
            <a:ext cx="8229600" cy="1201737"/>
          </a:xfrm>
        </p:spPr>
        <p:txBody>
          <a:bodyPr/>
          <a:lstStyle/>
          <a:p>
            <a:r>
              <a:rPr lang="el-GR" sz="2800" smtClean="0">
                <a:solidFill>
                  <a:schemeClr val="tx1"/>
                </a:solidFill>
              </a:rPr>
              <a:t>‎ </a:t>
            </a:r>
            <a:r>
              <a:rPr lang="el-GR" sz="3200" smtClean="0">
                <a:solidFill>
                  <a:schemeClr val="tx1"/>
                </a:solidFill>
              </a:rPr>
              <a:t>Φυσικό Περιβάλλον </a:t>
            </a:r>
            <a:endParaRPr lang="el-GR" smtClean="0">
              <a:solidFill>
                <a:schemeClr val="tx1"/>
              </a:solidFill>
            </a:endParaRPr>
          </a:p>
        </p:txBody>
      </p:sp>
      <p:sp>
        <p:nvSpPr>
          <p:cNvPr id="16388" name="2 - Θέση περιεχομένου"/>
          <p:cNvSpPr>
            <a:spLocks noGrp="1"/>
          </p:cNvSpPr>
          <p:nvPr>
            <p:ph idx="1"/>
          </p:nvPr>
        </p:nvSpPr>
        <p:spPr>
          <a:xfrm>
            <a:off x="468313" y="1557338"/>
            <a:ext cx="8229600" cy="2735262"/>
          </a:xfrm>
        </p:spPr>
        <p:txBody>
          <a:bodyPr/>
          <a:lstStyle/>
          <a:p>
            <a:pPr algn="ctr">
              <a:buFontTx/>
              <a:buNone/>
            </a:pPr>
            <a:r>
              <a:rPr lang="el-GR" sz="2400" smtClean="0"/>
              <a:t>	Η ορεογραφική διαμόρφωση του περιαστικού δάσους Θεσσαλονίκης (</a:t>
            </a:r>
            <a:r>
              <a:rPr lang="el-GR" sz="2400" smtClean="0">
                <a:solidFill>
                  <a:srgbClr val="FF0000"/>
                </a:solidFill>
              </a:rPr>
              <a:t>Σέιχ-Σου</a:t>
            </a:r>
            <a:r>
              <a:rPr lang="el-GR" sz="2400" smtClean="0"/>
              <a:t>) χαρακτηρίζεται ως </a:t>
            </a:r>
            <a:r>
              <a:rPr lang="el-GR" sz="2400" smtClean="0">
                <a:solidFill>
                  <a:srgbClr val="FF0000"/>
                </a:solidFill>
              </a:rPr>
              <a:t>λοφώδης</a:t>
            </a:r>
            <a:r>
              <a:rPr lang="el-GR" sz="2400" smtClean="0"/>
              <a:t> και </a:t>
            </a:r>
            <a:r>
              <a:rPr lang="el-GR" sz="2400" smtClean="0">
                <a:solidFill>
                  <a:srgbClr val="FF0000"/>
                </a:solidFill>
              </a:rPr>
              <a:t>ημιορεινή</a:t>
            </a:r>
            <a:r>
              <a:rPr lang="el-GR" sz="2400" smtClean="0"/>
              <a:t>, ενώ η τοπογραφική διαμόρφωση χαρακτηρίζεται από την συνεχή </a:t>
            </a:r>
            <a:r>
              <a:rPr lang="el-GR" sz="2400" smtClean="0">
                <a:solidFill>
                  <a:srgbClr val="FF0000"/>
                </a:solidFill>
              </a:rPr>
              <a:t>εναλλαγή κορυφών</a:t>
            </a:r>
            <a:r>
              <a:rPr lang="el-GR" sz="2400" smtClean="0"/>
              <a:t>, κορυφογραμμών και μισγάγγειων, καθώς και από την ύπαρξη χαμηλών λόφων με κατεύθυνση από τα Δ προς τα Α. </a:t>
            </a:r>
            <a:endParaRPr lang="el-GR" smtClean="0"/>
          </a:p>
          <a:p>
            <a:pPr>
              <a:buFontTx/>
              <a:buNone/>
            </a:pPr>
            <a:endParaRPr lang="el-GR"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pic>
        <p:nvPicPr>
          <p:cNvPr id="16386" name="Picture 2" descr="Αποτέλεσμα εικόνας για σέιχ σου"/>
          <p:cNvPicPr>
            <a:picLocks noChangeAspect="1" noChangeArrowheads="1"/>
          </p:cNvPicPr>
          <p:nvPr/>
        </p:nvPicPr>
        <p:blipFill>
          <a:blip r:embed="rId2" cstate="print"/>
          <a:srcRect/>
          <a:stretch>
            <a:fillRect/>
          </a:stretch>
        </p:blipFill>
        <p:spPr bwMode="auto">
          <a:xfrm>
            <a:off x="3059832" y="4005064"/>
            <a:ext cx="3059832" cy="2294874"/>
          </a:xfrm>
          <a:prstGeom prst="ellipse">
            <a:avLst/>
          </a:prstGeom>
          <a:ln>
            <a:noFill/>
          </a:ln>
          <a:effectLst>
            <a:softEdge rad="112500"/>
          </a:effectLst>
        </p:spPr>
      </p:pic>
      <p:sp>
        <p:nvSpPr>
          <p:cNvPr id="17411" name="2 - Θέση περιεχομένου"/>
          <p:cNvSpPr>
            <a:spLocks noGrp="1"/>
          </p:cNvSpPr>
          <p:nvPr>
            <p:ph idx="1"/>
          </p:nvPr>
        </p:nvSpPr>
        <p:spPr>
          <a:xfrm>
            <a:off x="468313" y="1412875"/>
            <a:ext cx="8229600" cy="2447925"/>
          </a:xfrm>
        </p:spPr>
        <p:txBody>
          <a:bodyPr/>
          <a:lstStyle/>
          <a:p>
            <a:pPr algn="ctr">
              <a:buFontTx/>
              <a:buNone/>
            </a:pPr>
            <a:r>
              <a:rPr lang="el-GR" sz="2400" smtClean="0"/>
              <a:t>H φυσική αυτή </a:t>
            </a:r>
            <a:r>
              <a:rPr lang="el-GR" sz="2400" smtClean="0">
                <a:solidFill>
                  <a:srgbClr val="FF0000"/>
                </a:solidFill>
              </a:rPr>
              <a:t>ανάγλυφη όψη</a:t>
            </a:r>
            <a:r>
              <a:rPr lang="el-GR" sz="2400" smtClean="0"/>
              <a:t>, που είναι συνέπεια παλαιότερων γενικών και νεότερων ειδικών γεωλογικών φαινόμενων, η ύπαρξη των διαφόρων φυσικών και τεχνητών φυτοκοινωνιών, η ύπαρξη διαφόρων τεχνικών έργων και η χρήση των γαιών διαμορφώνουν το ειδικό τοπίο του </a:t>
            </a:r>
            <a:r>
              <a:rPr lang="el-GR" sz="2400" smtClean="0">
                <a:solidFill>
                  <a:srgbClr val="FF0000"/>
                </a:solidFill>
              </a:rPr>
              <a:t>Περαστικού Δάσους Θεσ/νίκης (Σέιχ-Σου</a:t>
            </a:r>
            <a:r>
              <a:rPr lang="el-GR" sz="2400" smtClean="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pic>
        <p:nvPicPr>
          <p:cNvPr id="17410" name="Picture 5" descr="Αποτέλεσμα εικόνας για σειχ σου"/>
          <p:cNvPicPr>
            <a:picLocks noChangeAspect="1" noChangeArrowheads="1"/>
          </p:cNvPicPr>
          <p:nvPr/>
        </p:nvPicPr>
        <p:blipFill>
          <a:blip r:embed="rId2" cstate="print"/>
          <a:srcRect/>
          <a:stretch>
            <a:fillRect/>
          </a:stretch>
        </p:blipFill>
        <p:spPr bwMode="auto">
          <a:xfrm>
            <a:off x="3275856" y="3933056"/>
            <a:ext cx="2627784" cy="1970838"/>
          </a:xfrm>
          <a:prstGeom prst="rect">
            <a:avLst/>
          </a:prstGeom>
          <a:ln>
            <a:noFill/>
          </a:ln>
          <a:effectLst>
            <a:softEdge rad="112500"/>
          </a:effectLst>
        </p:spPr>
      </p:pic>
      <p:sp>
        <p:nvSpPr>
          <p:cNvPr id="18435" name="2 - Θέση περιεχομένου"/>
          <p:cNvSpPr>
            <a:spLocks noGrp="1"/>
          </p:cNvSpPr>
          <p:nvPr>
            <p:ph idx="1"/>
          </p:nvPr>
        </p:nvSpPr>
        <p:spPr>
          <a:xfrm>
            <a:off x="468313" y="981075"/>
            <a:ext cx="8229600" cy="2736850"/>
          </a:xfrm>
        </p:spPr>
        <p:txBody>
          <a:bodyPr/>
          <a:lstStyle/>
          <a:p>
            <a:pPr algn="ctr">
              <a:buFontTx/>
              <a:buNone/>
            </a:pPr>
            <a:r>
              <a:rPr lang="el-GR" sz="2400" smtClean="0"/>
              <a:t>	Η διαμόρφωση του ανάγλυφου είναι </a:t>
            </a:r>
            <a:r>
              <a:rPr lang="el-GR" sz="2400" smtClean="0">
                <a:solidFill>
                  <a:srgbClr val="FF0000"/>
                </a:solidFill>
              </a:rPr>
              <a:t>ομαλή</a:t>
            </a:r>
            <a:r>
              <a:rPr lang="el-GR" sz="2400" smtClean="0"/>
              <a:t> με </a:t>
            </a:r>
            <a:r>
              <a:rPr lang="el-GR" sz="2400" smtClean="0">
                <a:solidFill>
                  <a:srgbClr val="FF0000"/>
                </a:solidFill>
              </a:rPr>
              <a:t>λοφώδεις</a:t>
            </a:r>
            <a:r>
              <a:rPr lang="el-GR" sz="2400" smtClean="0"/>
              <a:t> </a:t>
            </a:r>
            <a:r>
              <a:rPr lang="el-GR" sz="2400" smtClean="0">
                <a:solidFill>
                  <a:srgbClr val="FF0000"/>
                </a:solidFill>
              </a:rPr>
              <a:t>εξάρσεις</a:t>
            </a:r>
            <a:r>
              <a:rPr lang="el-GR" sz="2400" smtClean="0"/>
              <a:t> που αυλακώνονται από ρέματα και χαραδρώσεις με μικρές κλίσεις και με υδατοπαροχή μόνο κατά τη διάρκεια των βροχοπτώσεων. Το υπερθαλάσσιο ύψος αρχίζει από </a:t>
            </a:r>
            <a:r>
              <a:rPr lang="el-GR" sz="2400" smtClean="0">
                <a:solidFill>
                  <a:srgbClr val="FF0000"/>
                </a:solidFill>
              </a:rPr>
              <a:t>80</a:t>
            </a:r>
            <a:r>
              <a:rPr lang="el-GR" sz="2400" smtClean="0"/>
              <a:t> </a:t>
            </a:r>
            <a:r>
              <a:rPr lang="el-GR" sz="2400" smtClean="0">
                <a:solidFill>
                  <a:srgbClr val="FF0000"/>
                </a:solidFill>
              </a:rPr>
              <a:t>μέτρα</a:t>
            </a:r>
            <a:r>
              <a:rPr lang="el-GR" sz="2400" smtClean="0"/>
              <a:t> και φθάνει μέχρι </a:t>
            </a:r>
            <a:r>
              <a:rPr lang="el-GR" sz="2400" smtClean="0">
                <a:solidFill>
                  <a:srgbClr val="FF0000"/>
                </a:solidFill>
              </a:rPr>
              <a:t>563</a:t>
            </a:r>
            <a:r>
              <a:rPr lang="el-GR" sz="2400" smtClean="0"/>
              <a:t> </a:t>
            </a:r>
            <a:r>
              <a:rPr lang="el-GR" sz="2400" smtClean="0">
                <a:solidFill>
                  <a:srgbClr val="FF0000"/>
                </a:solidFill>
              </a:rPr>
              <a:t>μέτρα</a:t>
            </a:r>
            <a:r>
              <a:rPr lang="el-GR" sz="2400" smtClean="0"/>
              <a:t>, ενώ οι κλίσεις που επικρατούν είναι από </a:t>
            </a:r>
            <a:r>
              <a:rPr lang="el-GR" sz="2400" smtClean="0">
                <a:solidFill>
                  <a:srgbClr val="FF0000"/>
                </a:solidFill>
              </a:rPr>
              <a:t>20-50%</a:t>
            </a:r>
            <a:r>
              <a:rPr lang="el-GR" sz="2400" smtClean="0"/>
              <a:t>.</a:t>
            </a:r>
          </a:p>
          <a:p>
            <a:pPr>
              <a:buFontTx/>
              <a:buNone/>
            </a:pPr>
            <a:r>
              <a:rPr lang="el-GR" sz="1800" b="1" i="1" smtClean="0"/>
              <a:t/>
            </a:r>
            <a:br>
              <a:rPr lang="el-GR" sz="1800" b="1" i="1" smtClean="0"/>
            </a:br>
            <a:endParaRPr lang="el-GR" sz="1800" smtClean="0"/>
          </a:p>
          <a:p>
            <a:pPr>
              <a:buFontTx/>
              <a:buNone/>
            </a:pPr>
            <a:endParaRPr lang="el-GR" sz="18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19458" name="2 - Θέση περιεχομένου"/>
          <p:cNvSpPr>
            <a:spLocks noGrp="1"/>
          </p:cNvSpPr>
          <p:nvPr>
            <p:ph idx="1"/>
          </p:nvPr>
        </p:nvSpPr>
        <p:spPr>
          <a:xfrm>
            <a:off x="468313" y="620713"/>
            <a:ext cx="8229600" cy="3240087"/>
          </a:xfrm>
        </p:spPr>
        <p:txBody>
          <a:bodyPr/>
          <a:lstStyle/>
          <a:p>
            <a:pPr algn="ctr">
              <a:buFontTx/>
              <a:buNone/>
            </a:pPr>
            <a:r>
              <a:rPr lang="el-GR" sz="2000" smtClean="0"/>
              <a:t>	</a:t>
            </a:r>
            <a:r>
              <a:rPr lang="el-GR" sz="2800" smtClean="0"/>
              <a:t>Αν και το μεγαλύτερο μέρος του δάσους κάηκε κατά την πυρκαγιά του </a:t>
            </a:r>
            <a:r>
              <a:rPr lang="el-GR" sz="2800" smtClean="0">
                <a:solidFill>
                  <a:srgbClr val="FF0000"/>
                </a:solidFill>
              </a:rPr>
              <a:t>1997</a:t>
            </a:r>
            <a:r>
              <a:rPr lang="el-GR" sz="2800" smtClean="0"/>
              <a:t>, κυρίαρχο στοιχείο του τοπίου είναι οι αναδασώσεις που δημιουργήθηκαν σταδιακά στο παρελθόν και καλύπτουν ακόμη σημαντική έκταση του δάσους πάρκου. Η ηλικία τους κυμαίνεται από </a:t>
            </a:r>
            <a:r>
              <a:rPr lang="el-GR" sz="2800" smtClean="0">
                <a:solidFill>
                  <a:srgbClr val="FF0000"/>
                </a:solidFill>
              </a:rPr>
              <a:t>45-50 ετών</a:t>
            </a:r>
            <a:r>
              <a:rPr lang="el-GR" sz="2800" smtClean="0"/>
              <a:t>. </a:t>
            </a:r>
            <a:endParaRPr lang="el-GR" sz="2400" smtClean="0"/>
          </a:p>
          <a:p>
            <a:pPr>
              <a:buFontTx/>
              <a:buNone/>
            </a:pPr>
            <a:endParaRPr lang="el-GR" smtClean="0"/>
          </a:p>
        </p:txBody>
      </p:sp>
      <p:pic>
        <p:nvPicPr>
          <p:cNvPr id="18438" name="Picture 6" descr="Αποτέλεσμα εικόνας για σέιχ σου"/>
          <p:cNvPicPr>
            <a:picLocks noChangeAspect="1" noChangeArrowheads="1"/>
          </p:cNvPicPr>
          <p:nvPr/>
        </p:nvPicPr>
        <p:blipFill>
          <a:blip r:embed="rId2" cstate="print"/>
          <a:srcRect/>
          <a:stretch>
            <a:fillRect/>
          </a:stretch>
        </p:blipFill>
        <p:spPr bwMode="auto">
          <a:xfrm>
            <a:off x="2483768" y="3684585"/>
            <a:ext cx="4471070" cy="29847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20482" name="2 - Θέση περιεχομένου"/>
          <p:cNvSpPr>
            <a:spLocks noGrp="1"/>
          </p:cNvSpPr>
          <p:nvPr>
            <p:ph idx="1"/>
          </p:nvPr>
        </p:nvSpPr>
        <p:spPr>
          <a:xfrm>
            <a:off x="468313" y="333375"/>
            <a:ext cx="8229600" cy="3157538"/>
          </a:xfrm>
        </p:spPr>
        <p:txBody>
          <a:bodyPr/>
          <a:lstStyle/>
          <a:p>
            <a:pPr algn="ctr">
              <a:buFontTx/>
              <a:buNone/>
            </a:pPr>
            <a:r>
              <a:rPr lang="el-GR" smtClean="0"/>
              <a:t>	</a:t>
            </a:r>
            <a:r>
              <a:rPr lang="el-GR" sz="2800" smtClean="0"/>
              <a:t>Το μεγαλύτερης ηλικίας δάσος καλύπτει κυρίως τη </a:t>
            </a:r>
            <a:r>
              <a:rPr lang="el-GR" sz="2800" smtClean="0">
                <a:solidFill>
                  <a:srgbClr val="FF0000"/>
                </a:solidFill>
              </a:rPr>
              <a:t>Βόρεια και Νοτιοδυτική πλευρά </a:t>
            </a:r>
            <a:r>
              <a:rPr lang="el-GR" sz="2800" smtClean="0"/>
              <a:t>του πάρκου, ενώ προς </a:t>
            </a:r>
            <a:r>
              <a:rPr lang="el-GR" sz="2800" smtClean="0">
                <a:solidFill>
                  <a:srgbClr val="FF0000"/>
                </a:solidFill>
              </a:rPr>
              <a:t>ΒΑ</a:t>
            </a:r>
            <a:r>
              <a:rPr lang="el-GR" sz="2800" smtClean="0"/>
              <a:t> όλες oι απομείνασες φυτείες είναι νεαρής ηλικίας, δεν κυριάρχησαν στο τοπίο και είναι εμφανείς οι προϋπάρχοντες πρινώνες. Είναι φυσικό το τοπίο αυτό να διαφοροποιηθεί μελλοντικά με την αύξηση, την πύκνωση και την επικράτηση των δασικών ειδών που καλύπτουν την περιοχή</a:t>
            </a:r>
            <a:r>
              <a:rPr lang="el-GR" sz="2400" smtClean="0"/>
              <a:t>.</a:t>
            </a:r>
            <a:endParaRPr lang="el-GR" smtClean="0"/>
          </a:p>
        </p:txBody>
      </p:sp>
      <p:pic>
        <p:nvPicPr>
          <p:cNvPr id="19460" name="Picture 4" descr="Σχετική εικόνα"/>
          <p:cNvPicPr>
            <a:picLocks noChangeAspect="1" noChangeArrowheads="1"/>
          </p:cNvPicPr>
          <p:nvPr/>
        </p:nvPicPr>
        <p:blipFill>
          <a:blip r:embed="rId2" cstate="print"/>
          <a:srcRect/>
          <a:stretch>
            <a:fillRect/>
          </a:stretch>
        </p:blipFill>
        <p:spPr bwMode="auto">
          <a:xfrm>
            <a:off x="3059832" y="4293096"/>
            <a:ext cx="3131840" cy="23488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pic>
        <p:nvPicPr>
          <p:cNvPr id="3074" name="Picture 5" descr="Αποτέλεσμα εικόνας για σειχ σου"/>
          <p:cNvPicPr>
            <a:picLocks noChangeAspect="1" noChangeArrowheads="1"/>
          </p:cNvPicPr>
          <p:nvPr/>
        </p:nvPicPr>
        <p:blipFill>
          <a:blip r:embed="rId2" cstate="print"/>
          <a:srcRect/>
          <a:stretch>
            <a:fillRect/>
          </a:stretch>
        </p:blipFill>
        <p:spPr bwMode="auto">
          <a:xfrm>
            <a:off x="2555776" y="3501008"/>
            <a:ext cx="3755909" cy="2816932"/>
          </a:xfrm>
          <a:prstGeom prst="rect">
            <a:avLst/>
          </a:prstGeom>
          <a:ln>
            <a:noFill/>
          </a:ln>
          <a:effectLst>
            <a:softEdge rad="112500"/>
          </a:effectLst>
        </p:spPr>
      </p:pic>
      <p:sp>
        <p:nvSpPr>
          <p:cNvPr id="3075" name="Rectangle 3"/>
          <p:cNvSpPr>
            <a:spLocks noGrp="1" noChangeArrowheads="1"/>
          </p:cNvSpPr>
          <p:nvPr>
            <p:ph type="body" idx="1"/>
          </p:nvPr>
        </p:nvSpPr>
        <p:spPr>
          <a:xfrm>
            <a:off x="539750" y="909638"/>
            <a:ext cx="8064500" cy="2303462"/>
          </a:xfrm>
        </p:spPr>
        <p:txBody>
          <a:bodyPr/>
          <a:lstStyle/>
          <a:p>
            <a:pPr algn="ctr" eaLnBrk="1" hangingPunct="1">
              <a:buFontTx/>
              <a:buNone/>
            </a:pPr>
            <a:r>
              <a:rPr lang="en-US" sz="2800" smtClean="0"/>
              <a:t>  </a:t>
            </a:r>
            <a:r>
              <a:rPr lang="el-GR" sz="2800" smtClean="0"/>
              <a:t>Το </a:t>
            </a:r>
            <a:r>
              <a:rPr lang="el-GR" sz="2800" smtClean="0">
                <a:solidFill>
                  <a:srgbClr val="FF0000"/>
                </a:solidFill>
              </a:rPr>
              <a:t>Σέιχ Σου</a:t>
            </a:r>
            <a:r>
              <a:rPr lang="el-GR" sz="2800" b="1" smtClean="0"/>
              <a:t>,</a:t>
            </a:r>
            <a:r>
              <a:rPr lang="en-US" sz="2800" b="1" smtClean="0"/>
              <a:t> </a:t>
            </a:r>
            <a:r>
              <a:rPr lang="el-GR" sz="2800" smtClean="0"/>
              <a:t>αποκαλούμενο και </a:t>
            </a:r>
            <a:r>
              <a:rPr lang="el-GR" sz="2800" smtClean="0">
                <a:solidFill>
                  <a:srgbClr val="FF0000"/>
                </a:solidFill>
              </a:rPr>
              <a:t>Κεδρηνός Λόφος</a:t>
            </a:r>
            <a:r>
              <a:rPr lang="el-GR" sz="2800" smtClean="0"/>
              <a:t>, είναι περιαστικό</a:t>
            </a:r>
            <a:r>
              <a:rPr lang="en-US" sz="2800" smtClean="0"/>
              <a:t> </a:t>
            </a:r>
            <a:r>
              <a:rPr lang="el-GR" sz="2800" smtClean="0"/>
              <a:t>δάσος της Θεσσαλονίκης που εκτείνεται στις νότιες και νοτιοδυτικές πλαγιές του </a:t>
            </a:r>
            <a:r>
              <a:rPr lang="el-GR" sz="2800" smtClean="0">
                <a:solidFill>
                  <a:srgbClr val="FF0000"/>
                </a:solidFill>
              </a:rPr>
              <a:t>Χορτιάτη</a:t>
            </a:r>
            <a:r>
              <a:rPr lang="el-GR" sz="2800" smtClean="0"/>
              <a:t> μέχρι και το δρόμο </a:t>
            </a:r>
            <a:r>
              <a:rPr lang="el-GR" sz="2800" smtClean="0">
                <a:solidFill>
                  <a:srgbClr val="FF0000"/>
                </a:solidFill>
              </a:rPr>
              <a:t>Επταπυργίου – Ασβεστοχωρίου</a:t>
            </a:r>
            <a:r>
              <a:rPr lang="el-GR" sz="280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pic>
        <p:nvPicPr>
          <p:cNvPr id="20482" name="Picture 5" descr="Αποτέλεσμα εικόνας για σειχ σου"/>
          <p:cNvPicPr>
            <a:picLocks noChangeAspect="1" noChangeArrowheads="1"/>
          </p:cNvPicPr>
          <p:nvPr/>
        </p:nvPicPr>
        <p:blipFill>
          <a:blip r:embed="rId2" cstate="print"/>
          <a:srcRect/>
          <a:stretch>
            <a:fillRect/>
          </a:stretch>
        </p:blipFill>
        <p:spPr bwMode="auto">
          <a:xfrm>
            <a:off x="4211960" y="3429000"/>
            <a:ext cx="3851920" cy="2888940"/>
          </a:xfrm>
          <a:prstGeom prst="rect">
            <a:avLst/>
          </a:prstGeom>
          <a:ln>
            <a:noFill/>
          </a:ln>
          <a:effectLst>
            <a:softEdge rad="112500"/>
          </a:effectLst>
        </p:spPr>
      </p:pic>
      <p:sp>
        <p:nvSpPr>
          <p:cNvPr id="21507" name="1 - Τίτλος"/>
          <p:cNvSpPr>
            <a:spLocks noGrp="1"/>
          </p:cNvSpPr>
          <p:nvPr>
            <p:ph type="title"/>
          </p:nvPr>
        </p:nvSpPr>
        <p:spPr>
          <a:xfrm>
            <a:off x="539750" y="836613"/>
            <a:ext cx="8229600" cy="633412"/>
          </a:xfrm>
        </p:spPr>
        <p:txBody>
          <a:bodyPr/>
          <a:lstStyle/>
          <a:p>
            <a:r>
              <a:rPr lang="el-GR" b="1" smtClean="0"/>
              <a:t>Χλωρίδα</a:t>
            </a:r>
            <a:r>
              <a:rPr lang="el-GR" smtClean="0"/>
              <a:t/>
            </a:r>
            <a:br>
              <a:rPr lang="el-GR" smtClean="0"/>
            </a:br>
            <a:endParaRPr lang="el-GR" smtClean="0"/>
          </a:p>
        </p:txBody>
      </p:sp>
      <p:sp>
        <p:nvSpPr>
          <p:cNvPr id="21508" name="2 - Θέση περιεχομένου"/>
          <p:cNvSpPr>
            <a:spLocks noGrp="1"/>
          </p:cNvSpPr>
          <p:nvPr>
            <p:ph idx="1"/>
          </p:nvPr>
        </p:nvSpPr>
        <p:spPr/>
        <p:txBody>
          <a:bodyPr/>
          <a:lstStyle/>
          <a:p>
            <a:pPr>
              <a:buFontTx/>
              <a:buNone/>
            </a:pPr>
            <a:r>
              <a:rPr lang="el-GR" sz="3600" smtClean="0"/>
              <a:t>      </a:t>
            </a:r>
            <a:r>
              <a:rPr lang="el-GR" sz="2000" smtClean="0"/>
              <a:t> Η περιοχή ανήκει στην </a:t>
            </a:r>
            <a:r>
              <a:rPr lang="el-GR" sz="2000" smtClean="0">
                <a:solidFill>
                  <a:srgbClr val="FF0000"/>
                </a:solidFill>
              </a:rPr>
              <a:t>παραμεσογειακή</a:t>
            </a:r>
            <a:r>
              <a:rPr lang="el-GR" sz="2000" smtClean="0"/>
              <a:t> ζώνη βλάστησης.</a:t>
            </a:r>
          </a:p>
          <a:p>
            <a:r>
              <a:rPr lang="el-GR" sz="1800" smtClean="0"/>
              <a:t>Σήμερα το μεγαλύτερο μέρος της έκτασης περιλαμβάνει τα αυτοφυή είδη της ζώνης:</a:t>
            </a:r>
          </a:p>
          <a:p>
            <a:r>
              <a:rPr lang="el-GR" sz="1800" smtClean="0"/>
              <a:t> </a:t>
            </a:r>
            <a:r>
              <a:rPr lang="el-GR" sz="1800" smtClean="0">
                <a:solidFill>
                  <a:srgbClr val="FF0000"/>
                </a:solidFill>
              </a:rPr>
              <a:t>Πουρνάρι</a:t>
            </a:r>
            <a:r>
              <a:rPr lang="el-GR" sz="1800" smtClean="0"/>
              <a:t> </a:t>
            </a:r>
            <a:r>
              <a:rPr lang="en-IN" sz="1800" smtClean="0"/>
              <a:t> </a:t>
            </a:r>
          </a:p>
          <a:p>
            <a:r>
              <a:rPr lang="en-IN" sz="1800" smtClean="0"/>
              <a:t> </a:t>
            </a:r>
            <a:r>
              <a:rPr lang="el-GR" sz="1800" smtClean="0">
                <a:solidFill>
                  <a:srgbClr val="FF0000"/>
                </a:solidFill>
              </a:rPr>
              <a:t>Τραχεία Πεύκη </a:t>
            </a:r>
            <a:endParaRPr lang="en-IN" sz="1800" smtClean="0"/>
          </a:p>
          <a:p>
            <a:r>
              <a:rPr lang="en-IN" sz="1800" smtClean="0"/>
              <a:t> </a:t>
            </a:r>
            <a:r>
              <a:rPr lang="el-GR" sz="1800" smtClean="0">
                <a:solidFill>
                  <a:srgbClr val="FF0000"/>
                </a:solidFill>
              </a:rPr>
              <a:t>Κυπαρίσσι</a:t>
            </a:r>
            <a:r>
              <a:rPr lang="el-GR" sz="1800" smtClean="0"/>
              <a:t> </a:t>
            </a:r>
            <a:r>
              <a:rPr lang="en-IN" sz="1800" smtClean="0"/>
              <a:t> </a:t>
            </a:r>
          </a:p>
          <a:p>
            <a:r>
              <a:rPr lang="en-IN" sz="1800" smtClean="0"/>
              <a:t> </a:t>
            </a:r>
            <a:r>
              <a:rPr lang="el-GR" sz="1800" smtClean="0">
                <a:solidFill>
                  <a:srgbClr val="FF0000"/>
                </a:solidFill>
              </a:rPr>
              <a:t>Κυπαρίσσι Αριζόνας</a:t>
            </a:r>
            <a:r>
              <a:rPr lang="el-GR" sz="1800" smtClean="0"/>
              <a:t> </a:t>
            </a:r>
            <a:endParaRPr lang="en-IN" sz="1800" smtClean="0"/>
          </a:p>
          <a:p>
            <a:r>
              <a:rPr lang="en-IN" sz="1800" i="1" smtClean="0"/>
              <a:t> </a:t>
            </a:r>
            <a:r>
              <a:rPr lang="el-GR" sz="1800" smtClean="0">
                <a:solidFill>
                  <a:srgbClr val="FF0000"/>
                </a:solidFill>
              </a:rPr>
              <a:t>Κουκουναριά</a:t>
            </a:r>
            <a:r>
              <a:rPr lang="el-GR" sz="1800" smtClean="0"/>
              <a:t> </a:t>
            </a:r>
            <a:endParaRPr lang="en-IN" sz="1800" smtClean="0"/>
          </a:p>
          <a:p>
            <a:r>
              <a:rPr lang="en-IN" sz="1800" i="1" smtClean="0"/>
              <a:t> </a:t>
            </a:r>
            <a:r>
              <a:rPr lang="el-GR" sz="1800" smtClean="0">
                <a:solidFill>
                  <a:srgbClr val="FF0000"/>
                </a:solidFill>
              </a:rPr>
              <a:t>Λιγούστρο</a:t>
            </a:r>
            <a:endParaRPr lang="en-IN" sz="1800" smtClean="0"/>
          </a:p>
          <a:p>
            <a:r>
              <a:rPr lang="en-IN" sz="1800" i="1" smtClean="0"/>
              <a:t> </a:t>
            </a:r>
            <a:r>
              <a:rPr lang="el-GR" sz="1800" smtClean="0">
                <a:solidFill>
                  <a:srgbClr val="FF0000"/>
                </a:solidFill>
              </a:rPr>
              <a:t>Μελικοκιά</a:t>
            </a:r>
            <a:r>
              <a:rPr lang="el-GR" sz="1800" smtClean="0"/>
              <a:t> </a:t>
            </a:r>
            <a:endParaRPr lang="en-IN" sz="1800" smtClean="0"/>
          </a:p>
          <a:p>
            <a:r>
              <a:rPr lang="en-IN" sz="1800" smtClean="0"/>
              <a:t> </a:t>
            </a:r>
            <a:r>
              <a:rPr lang="el-GR" sz="1800" smtClean="0">
                <a:solidFill>
                  <a:srgbClr val="FF0000"/>
                </a:solidFill>
              </a:rPr>
              <a:t>Δρυς χνοώδης </a:t>
            </a:r>
            <a:endParaRPr lang="en-IN" sz="1800" smtClean="0"/>
          </a:p>
          <a:p>
            <a:r>
              <a:rPr lang="en-IN" sz="1800" smtClean="0"/>
              <a:t> </a:t>
            </a:r>
            <a:r>
              <a:rPr lang="el-GR" sz="1800" smtClean="0">
                <a:solidFill>
                  <a:srgbClr val="FF0000"/>
                </a:solidFill>
              </a:rPr>
              <a:t>Λευκή λεύκη </a:t>
            </a:r>
            <a:endParaRPr lang="en-IN" sz="1800" smtClean="0"/>
          </a:p>
          <a:p>
            <a:r>
              <a:rPr lang="en-IN" sz="1800" smtClean="0"/>
              <a:t> </a:t>
            </a:r>
            <a:r>
              <a:rPr lang="el-GR" sz="1800" smtClean="0">
                <a:solidFill>
                  <a:srgbClr val="FF0000"/>
                </a:solidFill>
              </a:rPr>
              <a:t>Δάφνη</a:t>
            </a:r>
            <a:r>
              <a:rPr lang="el-GR" sz="1800" smtClean="0"/>
              <a:t> </a:t>
            </a:r>
            <a:r>
              <a:rPr lang="en-IN" sz="1800" smtClean="0"/>
              <a:t> </a:t>
            </a:r>
            <a:endParaRPr lang="el-GR" sz="1800" smtClean="0"/>
          </a:p>
          <a:p>
            <a:r>
              <a:rPr lang="el-GR" sz="1800" smtClean="0"/>
              <a:t> </a:t>
            </a:r>
            <a:r>
              <a:rPr lang="el-GR" sz="1800" smtClean="0">
                <a:solidFill>
                  <a:srgbClr val="FF0000"/>
                </a:solidFill>
              </a:rPr>
              <a:t>Βελανιδιά</a:t>
            </a:r>
            <a:r>
              <a:rPr lang="el-GR" sz="1800" smtClean="0"/>
              <a:t> </a:t>
            </a:r>
            <a:endParaRPr lang="en-IN" sz="1800" smtClean="0"/>
          </a:p>
          <a:p>
            <a:pPr>
              <a:buFontTx/>
              <a:buNone/>
            </a:pPr>
            <a:endParaRPr lang="el-GR" sz="1600" smtClean="0"/>
          </a:p>
          <a:p>
            <a:pPr>
              <a:buFontTx/>
              <a:buNone/>
            </a:pPr>
            <a:endParaRPr lang="el-GR" sz="1600" smtClean="0">
              <a:solidFill>
                <a:srgbClr val="FFFF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22530" name="2 - Θέση περιεχομένου"/>
          <p:cNvSpPr>
            <a:spLocks noGrp="1"/>
          </p:cNvSpPr>
          <p:nvPr>
            <p:ph idx="1"/>
          </p:nvPr>
        </p:nvSpPr>
        <p:spPr>
          <a:xfrm>
            <a:off x="34925" y="2392363"/>
            <a:ext cx="8229600" cy="2116137"/>
          </a:xfrm>
        </p:spPr>
        <p:txBody>
          <a:bodyPr/>
          <a:lstStyle/>
          <a:p>
            <a:pPr algn="ctr">
              <a:buFontTx/>
              <a:buNone/>
            </a:pPr>
            <a:r>
              <a:rPr lang="el-GR" smtClean="0"/>
              <a:t>      </a:t>
            </a:r>
            <a:r>
              <a:rPr lang="el-GR" sz="2800" smtClean="0"/>
              <a:t>Η </a:t>
            </a:r>
            <a:r>
              <a:rPr lang="el-GR" sz="2800" smtClean="0">
                <a:solidFill>
                  <a:srgbClr val="FF0000"/>
                </a:solidFill>
              </a:rPr>
              <a:t>πανίδα</a:t>
            </a:r>
            <a:r>
              <a:rPr lang="el-GR" sz="2800" smtClean="0"/>
              <a:t> του περιαστικού δάσους Θεσσαλονίκης (</a:t>
            </a:r>
            <a:r>
              <a:rPr lang="el-GR" sz="2800" smtClean="0">
                <a:solidFill>
                  <a:srgbClr val="FF0000"/>
                </a:solidFill>
              </a:rPr>
              <a:t>Σέιχ Σου</a:t>
            </a:r>
            <a:r>
              <a:rPr lang="el-GR" sz="2800" smtClean="0"/>
              <a:t>), είναι </a:t>
            </a:r>
            <a:r>
              <a:rPr lang="el-GR" sz="2800" smtClean="0">
                <a:solidFill>
                  <a:srgbClr val="FF0000"/>
                </a:solidFill>
              </a:rPr>
              <a:t>πλούσια</a:t>
            </a:r>
            <a:r>
              <a:rPr lang="el-GR" sz="2800" smtClean="0"/>
              <a:t> και ένας μεγάλος αριθμός ειδών βρίσκονται </a:t>
            </a:r>
            <a:r>
              <a:rPr lang="el-GR" sz="2800" smtClean="0">
                <a:solidFill>
                  <a:srgbClr val="FF0000"/>
                </a:solidFill>
              </a:rPr>
              <a:t>υπό προστασία</a:t>
            </a:r>
            <a:r>
              <a:rPr lang="el-GR" sz="2800" smtClean="0"/>
              <a:t>.</a:t>
            </a:r>
            <a:endParaRPr lang="el-GR" sz="2400" smtClean="0"/>
          </a:p>
          <a:p>
            <a:pPr>
              <a:buFontTx/>
              <a:buNone/>
            </a:pPr>
            <a:endParaRPr lang="el-GR" smtClean="0"/>
          </a:p>
        </p:txBody>
      </p:sp>
      <p:sp>
        <p:nvSpPr>
          <p:cNvPr id="22531" name="4 - TextBox"/>
          <p:cNvSpPr txBox="1">
            <a:spLocks noChangeArrowheads="1"/>
          </p:cNvSpPr>
          <p:nvPr/>
        </p:nvSpPr>
        <p:spPr bwMode="auto">
          <a:xfrm>
            <a:off x="1619250" y="765175"/>
            <a:ext cx="4897438" cy="708025"/>
          </a:xfrm>
          <a:prstGeom prst="rect">
            <a:avLst/>
          </a:prstGeom>
          <a:noFill/>
          <a:ln w="9525">
            <a:noFill/>
            <a:miter lim="800000"/>
            <a:headEnd/>
            <a:tailEnd/>
          </a:ln>
        </p:spPr>
        <p:txBody>
          <a:bodyPr>
            <a:spAutoFit/>
          </a:bodyPr>
          <a:lstStyle/>
          <a:p>
            <a:pPr algn="ctr"/>
            <a:r>
              <a:rPr lang="el-GR" sz="4000"/>
              <a:t>ΠΑΝΙΔΑ</a:t>
            </a:r>
            <a:endParaRPr 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23554" name="20 - Ορθογώνιο"/>
          <p:cNvSpPr>
            <a:spLocks noChangeArrowheads="1"/>
          </p:cNvSpPr>
          <p:nvPr/>
        </p:nvSpPr>
        <p:spPr bwMode="auto">
          <a:xfrm>
            <a:off x="2627313" y="468313"/>
            <a:ext cx="3457575" cy="708025"/>
          </a:xfrm>
          <a:prstGeom prst="rect">
            <a:avLst/>
          </a:prstGeom>
          <a:noFill/>
          <a:ln w="9525">
            <a:noFill/>
            <a:miter lim="800000"/>
            <a:headEnd/>
            <a:tailEnd/>
          </a:ln>
        </p:spPr>
        <p:txBody>
          <a:bodyPr>
            <a:spAutoFit/>
          </a:bodyPr>
          <a:lstStyle/>
          <a:p>
            <a:pPr algn="ctr"/>
            <a:r>
              <a:rPr lang="el-GR" sz="4000"/>
              <a:t>ΠΑΝΙΔΑ</a:t>
            </a:r>
          </a:p>
        </p:txBody>
      </p:sp>
      <p:pic>
        <p:nvPicPr>
          <p:cNvPr id="37907" name="Picture 19" descr="https://forestsos.files.wordpress.com/2012/03/vlaxotsixlono.jpg?w=150&amp;h=100">
            <a:hlinkClick r:id="rId2"/>
          </p:cNvPr>
          <p:cNvPicPr>
            <a:picLocks noChangeAspect="1" noChangeArrowheads="1"/>
          </p:cNvPicPr>
          <p:nvPr/>
        </p:nvPicPr>
        <p:blipFill>
          <a:blip r:embed="rId3" cstate="print"/>
          <a:srcRect/>
          <a:stretch>
            <a:fillRect/>
          </a:stretch>
        </p:blipFill>
        <p:spPr bwMode="auto">
          <a:xfrm>
            <a:off x="5724129" y="1244759"/>
            <a:ext cx="2736304" cy="1824202"/>
          </a:xfrm>
          <a:prstGeom prst="rect">
            <a:avLst/>
          </a:prstGeom>
          <a:ln>
            <a:noFill/>
          </a:ln>
          <a:effectLst>
            <a:softEdge rad="112500"/>
          </a:effectLst>
        </p:spPr>
      </p:pic>
      <p:pic>
        <p:nvPicPr>
          <p:cNvPr id="37908" name="Picture 20" descr="https://forestsos.files.wordpress.com/2012/03/troglodites-troglodites.jpg?w=150&amp;h=100">
            <a:hlinkClick r:id="rId4"/>
          </p:cNvPr>
          <p:cNvPicPr>
            <a:picLocks noChangeAspect="1" noChangeArrowheads="1"/>
          </p:cNvPicPr>
          <p:nvPr/>
        </p:nvPicPr>
        <p:blipFill>
          <a:blip r:embed="rId5" cstate="print"/>
          <a:srcRect/>
          <a:stretch>
            <a:fillRect/>
          </a:stretch>
        </p:blipFill>
        <p:spPr bwMode="auto">
          <a:xfrm>
            <a:off x="5724128" y="3669027"/>
            <a:ext cx="2664297" cy="1776197"/>
          </a:xfrm>
          <a:prstGeom prst="rect">
            <a:avLst/>
          </a:prstGeom>
          <a:ln>
            <a:noFill/>
          </a:ln>
          <a:effectLst>
            <a:softEdge rad="112500"/>
          </a:effectLst>
        </p:spPr>
      </p:pic>
      <p:pic>
        <p:nvPicPr>
          <p:cNvPr id="37909" name="Picture 21" descr="https://forestsos.files.wordpress.com/2012/03/staxtopetroklis.jpg?w=150&amp;h=100">
            <a:hlinkClick r:id="rId6"/>
          </p:cNvPr>
          <p:cNvPicPr>
            <a:picLocks noChangeAspect="1" noChangeArrowheads="1"/>
          </p:cNvPicPr>
          <p:nvPr/>
        </p:nvPicPr>
        <p:blipFill>
          <a:blip r:embed="rId7" cstate="print"/>
          <a:srcRect/>
          <a:stretch>
            <a:fillRect/>
          </a:stretch>
        </p:blipFill>
        <p:spPr bwMode="auto">
          <a:xfrm>
            <a:off x="323528" y="3717032"/>
            <a:ext cx="2664297" cy="1776197"/>
          </a:xfrm>
          <a:prstGeom prst="rect">
            <a:avLst/>
          </a:prstGeom>
          <a:ln>
            <a:noFill/>
          </a:ln>
          <a:effectLst>
            <a:softEdge rad="112500"/>
          </a:effectLst>
        </p:spPr>
      </p:pic>
      <p:pic>
        <p:nvPicPr>
          <p:cNvPr id="37910" name="Picture 22" descr="https://forestsos.files.wordpress.com/2012/03/erithacus-rubicula.jpg?w=150&amp;h=100">
            <a:hlinkClick r:id="rId8"/>
          </p:cNvPr>
          <p:cNvPicPr>
            <a:picLocks noChangeAspect="1" noChangeArrowheads="1"/>
          </p:cNvPicPr>
          <p:nvPr/>
        </p:nvPicPr>
        <p:blipFill>
          <a:blip r:embed="rId9" cstate="print"/>
          <a:srcRect/>
          <a:stretch>
            <a:fillRect/>
          </a:stretch>
        </p:blipFill>
        <p:spPr bwMode="auto">
          <a:xfrm>
            <a:off x="251520" y="1196752"/>
            <a:ext cx="2664297" cy="1776197"/>
          </a:xfrm>
          <a:prstGeom prst="rect">
            <a:avLst/>
          </a:prstGeom>
          <a:ln>
            <a:noFill/>
          </a:ln>
          <a:effectLst>
            <a:softEdge rad="112500"/>
          </a:effectLst>
        </p:spPr>
      </p:pic>
      <p:sp>
        <p:nvSpPr>
          <p:cNvPr id="23559" name="29 - Ορθογώνιο"/>
          <p:cNvSpPr>
            <a:spLocks noChangeArrowheads="1"/>
          </p:cNvSpPr>
          <p:nvPr/>
        </p:nvSpPr>
        <p:spPr bwMode="auto">
          <a:xfrm>
            <a:off x="6300788" y="3132138"/>
            <a:ext cx="1865312" cy="368300"/>
          </a:xfrm>
          <a:prstGeom prst="rect">
            <a:avLst/>
          </a:prstGeom>
          <a:noFill/>
          <a:ln w="9525">
            <a:noFill/>
            <a:miter lim="800000"/>
            <a:headEnd/>
            <a:tailEnd/>
          </a:ln>
        </p:spPr>
        <p:txBody>
          <a:bodyPr wrap="none">
            <a:spAutoFit/>
          </a:bodyPr>
          <a:lstStyle/>
          <a:p>
            <a:r>
              <a:rPr lang="el-GR" b="1"/>
              <a:t>Βλαχοτσίχλονο</a:t>
            </a:r>
          </a:p>
        </p:txBody>
      </p:sp>
      <p:sp>
        <p:nvSpPr>
          <p:cNvPr id="23560" name="30 - Ορθογώνιο"/>
          <p:cNvSpPr>
            <a:spLocks noChangeArrowheads="1"/>
          </p:cNvSpPr>
          <p:nvPr/>
        </p:nvSpPr>
        <p:spPr bwMode="auto">
          <a:xfrm>
            <a:off x="6156325" y="5651500"/>
            <a:ext cx="1855788" cy="369888"/>
          </a:xfrm>
          <a:prstGeom prst="rect">
            <a:avLst/>
          </a:prstGeom>
          <a:noFill/>
          <a:ln w="9525">
            <a:noFill/>
            <a:miter lim="800000"/>
            <a:headEnd/>
            <a:tailEnd/>
          </a:ln>
        </p:spPr>
        <p:txBody>
          <a:bodyPr wrap="none">
            <a:spAutoFit/>
          </a:bodyPr>
          <a:lstStyle/>
          <a:p>
            <a:r>
              <a:rPr lang="el-GR" b="1"/>
              <a:t>Τρυποφράκτης</a:t>
            </a:r>
          </a:p>
        </p:txBody>
      </p:sp>
      <p:sp>
        <p:nvSpPr>
          <p:cNvPr id="23561" name="31 - Ορθογώνιο"/>
          <p:cNvSpPr>
            <a:spLocks noChangeArrowheads="1"/>
          </p:cNvSpPr>
          <p:nvPr/>
        </p:nvSpPr>
        <p:spPr bwMode="auto">
          <a:xfrm>
            <a:off x="611188" y="5661025"/>
            <a:ext cx="2111375" cy="369888"/>
          </a:xfrm>
          <a:prstGeom prst="rect">
            <a:avLst/>
          </a:prstGeom>
          <a:noFill/>
          <a:ln w="9525">
            <a:noFill/>
            <a:miter lim="800000"/>
            <a:headEnd/>
            <a:tailEnd/>
          </a:ln>
        </p:spPr>
        <p:txBody>
          <a:bodyPr wrap="none">
            <a:spAutoFit/>
          </a:bodyPr>
          <a:lstStyle/>
          <a:p>
            <a:r>
              <a:rPr lang="el-GR" b="1"/>
              <a:t>Σταχτοπετροκλής</a:t>
            </a:r>
          </a:p>
        </p:txBody>
      </p:sp>
      <p:sp>
        <p:nvSpPr>
          <p:cNvPr id="23562" name="32 - Ορθογώνιο"/>
          <p:cNvSpPr>
            <a:spLocks noChangeArrowheads="1"/>
          </p:cNvSpPr>
          <p:nvPr/>
        </p:nvSpPr>
        <p:spPr bwMode="auto">
          <a:xfrm>
            <a:off x="755650" y="3141663"/>
            <a:ext cx="1811338" cy="368300"/>
          </a:xfrm>
          <a:prstGeom prst="rect">
            <a:avLst/>
          </a:prstGeom>
          <a:noFill/>
          <a:ln w="9525">
            <a:noFill/>
            <a:miter lim="800000"/>
            <a:headEnd/>
            <a:tailEnd/>
          </a:ln>
        </p:spPr>
        <p:txBody>
          <a:bodyPr wrap="none">
            <a:spAutoFit/>
          </a:bodyPr>
          <a:lstStyle/>
          <a:p>
            <a:r>
              <a:rPr lang="el-GR" b="1"/>
              <a:t>Κοκκινολαίμης</a:t>
            </a:r>
          </a:p>
        </p:txBody>
      </p:sp>
      <p:pic>
        <p:nvPicPr>
          <p:cNvPr id="34" name="Picture 23" descr="https://forestsos.files.wordpress.com/2012/03/regulus-regulus.jpg?w=150&amp;h=100">
            <a:hlinkClick r:id="rId10"/>
          </p:cNvPr>
          <p:cNvPicPr>
            <a:picLocks noChangeAspect="1" noChangeArrowheads="1"/>
          </p:cNvPicPr>
          <p:nvPr/>
        </p:nvPicPr>
        <p:blipFill>
          <a:blip r:embed="rId11" cstate="print"/>
          <a:srcRect/>
          <a:stretch>
            <a:fillRect/>
          </a:stretch>
        </p:blipFill>
        <p:spPr bwMode="auto">
          <a:xfrm>
            <a:off x="2987824" y="1196752"/>
            <a:ext cx="2664297" cy="1776197"/>
          </a:xfrm>
          <a:prstGeom prst="rect">
            <a:avLst/>
          </a:prstGeom>
          <a:ln>
            <a:noFill/>
          </a:ln>
          <a:effectLst>
            <a:softEdge rad="112500"/>
          </a:effectLst>
        </p:spPr>
      </p:pic>
      <p:pic>
        <p:nvPicPr>
          <p:cNvPr id="35" name="Picture 24" descr="https://forestsos.files.wordpress.com/2012/03/testudo-hermanni.jpg?w=150&amp;h=100"/>
          <p:cNvPicPr>
            <a:picLocks noChangeAspect="1" noChangeArrowheads="1"/>
          </p:cNvPicPr>
          <p:nvPr/>
        </p:nvPicPr>
        <p:blipFill>
          <a:blip r:embed="rId12" cstate="print"/>
          <a:srcRect/>
          <a:stretch>
            <a:fillRect/>
          </a:stretch>
        </p:blipFill>
        <p:spPr bwMode="auto">
          <a:xfrm>
            <a:off x="3059833" y="3717032"/>
            <a:ext cx="2664297" cy="1776197"/>
          </a:xfrm>
          <a:prstGeom prst="rect">
            <a:avLst/>
          </a:prstGeom>
          <a:ln>
            <a:noFill/>
          </a:ln>
          <a:effectLst>
            <a:softEdge rad="112500"/>
          </a:effectLst>
        </p:spPr>
      </p:pic>
      <p:sp>
        <p:nvSpPr>
          <p:cNvPr id="23565" name="35 - Ορθογώνιο"/>
          <p:cNvSpPr>
            <a:spLocks noChangeArrowheads="1"/>
          </p:cNvSpPr>
          <p:nvPr/>
        </p:nvSpPr>
        <p:spPr bwMode="auto">
          <a:xfrm>
            <a:off x="3203575" y="3141663"/>
            <a:ext cx="2155825" cy="368300"/>
          </a:xfrm>
          <a:prstGeom prst="rect">
            <a:avLst/>
          </a:prstGeom>
          <a:noFill/>
          <a:ln w="9525">
            <a:noFill/>
            <a:miter lim="800000"/>
            <a:headEnd/>
            <a:tailEnd/>
          </a:ln>
        </p:spPr>
        <p:txBody>
          <a:bodyPr wrap="none">
            <a:spAutoFit/>
          </a:bodyPr>
          <a:lstStyle/>
          <a:p>
            <a:r>
              <a:rPr lang="el-GR" b="1"/>
              <a:t>Χρυσοβασιλίσκος</a:t>
            </a:r>
          </a:p>
        </p:txBody>
      </p:sp>
      <p:sp>
        <p:nvSpPr>
          <p:cNvPr id="23566" name="36 - Ορθογώνιο"/>
          <p:cNvSpPr>
            <a:spLocks noChangeArrowheads="1"/>
          </p:cNvSpPr>
          <p:nvPr/>
        </p:nvSpPr>
        <p:spPr bwMode="auto">
          <a:xfrm>
            <a:off x="3132138" y="5661025"/>
            <a:ext cx="2397125" cy="369888"/>
          </a:xfrm>
          <a:prstGeom prst="rect">
            <a:avLst/>
          </a:prstGeom>
          <a:noFill/>
          <a:ln w="9525">
            <a:noFill/>
            <a:miter lim="800000"/>
            <a:headEnd/>
            <a:tailEnd/>
          </a:ln>
        </p:spPr>
        <p:txBody>
          <a:bodyPr wrap="none">
            <a:spAutoFit/>
          </a:bodyPr>
          <a:lstStyle/>
          <a:p>
            <a:r>
              <a:rPr lang="el-GR" b="1"/>
              <a:t>Μεσογειακή χελώνα</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24578" name="3 - Ορθογώνιο"/>
          <p:cNvSpPr>
            <a:spLocks noChangeArrowheads="1"/>
          </p:cNvSpPr>
          <p:nvPr/>
        </p:nvSpPr>
        <p:spPr bwMode="auto">
          <a:xfrm>
            <a:off x="3419475" y="908050"/>
            <a:ext cx="1903413" cy="647700"/>
          </a:xfrm>
          <a:prstGeom prst="rect">
            <a:avLst/>
          </a:prstGeom>
          <a:noFill/>
          <a:ln w="9525">
            <a:noFill/>
            <a:miter lim="800000"/>
            <a:headEnd/>
            <a:tailEnd/>
          </a:ln>
        </p:spPr>
        <p:txBody>
          <a:bodyPr wrap="none">
            <a:spAutoFit/>
          </a:bodyPr>
          <a:lstStyle/>
          <a:p>
            <a:r>
              <a:rPr lang="el-GR" sz="3600"/>
              <a:t>ΠΑΝΙΔΑ</a:t>
            </a:r>
          </a:p>
        </p:txBody>
      </p:sp>
      <p:pic>
        <p:nvPicPr>
          <p:cNvPr id="50180" name="Picture 4" descr="https://forestsos.files.wordpress.com/2012/03/mauremys-rivulata.jpg?w=150&amp;h=100">
            <a:hlinkClick r:id="rId2"/>
          </p:cNvPr>
          <p:cNvPicPr>
            <a:picLocks noChangeAspect="1" noChangeArrowheads="1"/>
          </p:cNvPicPr>
          <p:nvPr/>
        </p:nvPicPr>
        <p:blipFill>
          <a:blip r:embed="rId3" cstate="print"/>
          <a:srcRect/>
          <a:stretch>
            <a:fillRect/>
          </a:stretch>
        </p:blipFill>
        <p:spPr bwMode="auto">
          <a:xfrm>
            <a:off x="539551" y="1634596"/>
            <a:ext cx="2259559" cy="1506372"/>
          </a:xfrm>
          <a:prstGeom prst="rect">
            <a:avLst/>
          </a:prstGeom>
          <a:ln>
            <a:noFill/>
          </a:ln>
          <a:effectLst>
            <a:softEdge rad="112500"/>
          </a:effectLst>
        </p:spPr>
      </p:pic>
      <p:pic>
        <p:nvPicPr>
          <p:cNvPr id="50181" name="Picture 5" descr="https://forestsos.files.wordpress.com/2012/03/emys-orbicularis.jpg?w=150&amp;h=100">
            <a:hlinkClick r:id="rId4"/>
          </p:cNvPr>
          <p:cNvPicPr>
            <a:picLocks noChangeAspect="1" noChangeArrowheads="1"/>
          </p:cNvPicPr>
          <p:nvPr/>
        </p:nvPicPr>
        <p:blipFill>
          <a:blip r:embed="rId5" cstate="print"/>
          <a:srcRect/>
          <a:stretch>
            <a:fillRect/>
          </a:stretch>
        </p:blipFill>
        <p:spPr bwMode="auto">
          <a:xfrm>
            <a:off x="395535" y="4005064"/>
            <a:ext cx="2592289" cy="1728192"/>
          </a:xfrm>
          <a:prstGeom prst="rect">
            <a:avLst/>
          </a:prstGeom>
          <a:ln>
            <a:noFill/>
          </a:ln>
          <a:effectLst>
            <a:softEdge rad="112500"/>
          </a:effectLst>
        </p:spPr>
      </p:pic>
      <p:pic>
        <p:nvPicPr>
          <p:cNvPr id="50182" name="Picture 6" descr="https://forestsos.files.wordpress.com/2012/03/rana-dalmatina.jpg?w=150&amp;h=100">
            <a:hlinkClick r:id="rId6"/>
          </p:cNvPr>
          <p:cNvPicPr>
            <a:picLocks noChangeAspect="1" noChangeArrowheads="1"/>
          </p:cNvPicPr>
          <p:nvPr/>
        </p:nvPicPr>
        <p:blipFill>
          <a:blip r:embed="rId7" cstate="print"/>
          <a:srcRect/>
          <a:stretch>
            <a:fillRect/>
          </a:stretch>
        </p:blipFill>
        <p:spPr bwMode="auto">
          <a:xfrm>
            <a:off x="3203848" y="1700808"/>
            <a:ext cx="2304256" cy="1536170"/>
          </a:xfrm>
          <a:prstGeom prst="rect">
            <a:avLst/>
          </a:prstGeom>
          <a:ln>
            <a:noFill/>
          </a:ln>
          <a:effectLst>
            <a:softEdge rad="112500"/>
          </a:effectLst>
        </p:spPr>
      </p:pic>
      <p:pic>
        <p:nvPicPr>
          <p:cNvPr id="50183" name="Picture 7" descr="https://forestsos.files.wordpress.com/2012/03/bufo-bufo.jpg?w=150&amp;h=100">
            <a:hlinkClick r:id="rId8"/>
          </p:cNvPr>
          <p:cNvPicPr>
            <a:picLocks noChangeAspect="1" noChangeArrowheads="1"/>
          </p:cNvPicPr>
          <p:nvPr/>
        </p:nvPicPr>
        <p:blipFill>
          <a:blip r:embed="rId9" cstate="print"/>
          <a:srcRect/>
          <a:stretch>
            <a:fillRect/>
          </a:stretch>
        </p:blipFill>
        <p:spPr bwMode="auto">
          <a:xfrm>
            <a:off x="6012160" y="1617703"/>
            <a:ext cx="2376264" cy="1584178"/>
          </a:xfrm>
          <a:prstGeom prst="rect">
            <a:avLst/>
          </a:prstGeom>
          <a:ln>
            <a:noFill/>
          </a:ln>
          <a:effectLst>
            <a:softEdge rad="112500"/>
          </a:effectLst>
        </p:spPr>
      </p:pic>
      <p:pic>
        <p:nvPicPr>
          <p:cNvPr id="50184" name="Picture 8" descr="https://forestsos.files.wordpress.com/2012/03/lacerta-trilineata.jpg?w=150&amp;h=100">
            <a:hlinkClick r:id="rId10"/>
          </p:cNvPr>
          <p:cNvPicPr>
            <a:picLocks noChangeAspect="1" noChangeArrowheads="1"/>
          </p:cNvPicPr>
          <p:nvPr/>
        </p:nvPicPr>
        <p:blipFill>
          <a:blip r:embed="rId11" cstate="print"/>
          <a:srcRect/>
          <a:stretch>
            <a:fillRect/>
          </a:stretch>
        </p:blipFill>
        <p:spPr bwMode="auto">
          <a:xfrm>
            <a:off x="6156176" y="4005064"/>
            <a:ext cx="2376264" cy="1584176"/>
          </a:xfrm>
          <a:prstGeom prst="rect">
            <a:avLst/>
          </a:prstGeom>
          <a:ln>
            <a:noFill/>
          </a:ln>
          <a:effectLst>
            <a:softEdge rad="112500"/>
          </a:effectLst>
        </p:spPr>
      </p:pic>
      <p:pic>
        <p:nvPicPr>
          <p:cNvPr id="50185" name="Picture 9" descr="https://forestsos.files.wordpress.com/2012/03/hemidactylus-turcicus.jpg?w=150&amp;h=112">
            <a:hlinkClick r:id="rId12"/>
          </p:cNvPr>
          <p:cNvPicPr>
            <a:picLocks noChangeAspect="1" noChangeArrowheads="1"/>
          </p:cNvPicPr>
          <p:nvPr/>
        </p:nvPicPr>
        <p:blipFill>
          <a:blip r:embed="rId13" cstate="print"/>
          <a:srcRect/>
          <a:stretch>
            <a:fillRect/>
          </a:stretch>
        </p:blipFill>
        <p:spPr bwMode="auto">
          <a:xfrm>
            <a:off x="3347864" y="3933056"/>
            <a:ext cx="2314542" cy="1728192"/>
          </a:xfrm>
          <a:prstGeom prst="rect">
            <a:avLst/>
          </a:prstGeom>
          <a:ln>
            <a:noFill/>
          </a:ln>
          <a:effectLst>
            <a:softEdge rad="112500"/>
          </a:effectLst>
        </p:spPr>
      </p:pic>
      <p:sp>
        <p:nvSpPr>
          <p:cNvPr id="24585" name="14 - Ορθογώνιο"/>
          <p:cNvSpPr>
            <a:spLocks noChangeArrowheads="1"/>
          </p:cNvSpPr>
          <p:nvPr/>
        </p:nvSpPr>
        <p:spPr bwMode="auto">
          <a:xfrm>
            <a:off x="900113" y="3357563"/>
            <a:ext cx="1568450" cy="368300"/>
          </a:xfrm>
          <a:prstGeom prst="rect">
            <a:avLst/>
          </a:prstGeom>
          <a:noFill/>
          <a:ln w="9525">
            <a:noFill/>
            <a:miter lim="800000"/>
            <a:headEnd/>
            <a:tailEnd/>
          </a:ln>
        </p:spPr>
        <p:txBody>
          <a:bodyPr wrap="none">
            <a:spAutoFit/>
          </a:bodyPr>
          <a:lstStyle/>
          <a:p>
            <a:r>
              <a:rPr lang="el-GR" b="1"/>
              <a:t>Νεροχελώνα</a:t>
            </a:r>
          </a:p>
        </p:txBody>
      </p:sp>
      <p:sp>
        <p:nvSpPr>
          <p:cNvPr id="24586" name="15 - Ορθογώνιο"/>
          <p:cNvSpPr>
            <a:spLocks noChangeArrowheads="1"/>
          </p:cNvSpPr>
          <p:nvPr/>
        </p:nvSpPr>
        <p:spPr bwMode="auto">
          <a:xfrm>
            <a:off x="539750" y="5805488"/>
            <a:ext cx="2165350" cy="369887"/>
          </a:xfrm>
          <a:prstGeom prst="rect">
            <a:avLst/>
          </a:prstGeom>
          <a:noFill/>
          <a:ln w="9525">
            <a:noFill/>
            <a:miter lim="800000"/>
            <a:headEnd/>
            <a:tailEnd/>
          </a:ln>
        </p:spPr>
        <p:txBody>
          <a:bodyPr wrap="none">
            <a:spAutoFit/>
          </a:bodyPr>
          <a:lstStyle/>
          <a:p>
            <a:r>
              <a:rPr lang="el-GR" b="1"/>
              <a:t>Στική νεροχελώνα</a:t>
            </a:r>
          </a:p>
        </p:txBody>
      </p:sp>
      <p:sp>
        <p:nvSpPr>
          <p:cNvPr id="24587" name="16 - Ορθογώνιο"/>
          <p:cNvSpPr>
            <a:spLocks noChangeArrowheads="1"/>
          </p:cNvSpPr>
          <p:nvPr/>
        </p:nvSpPr>
        <p:spPr bwMode="auto">
          <a:xfrm>
            <a:off x="3203575" y="3419475"/>
            <a:ext cx="2414588" cy="369888"/>
          </a:xfrm>
          <a:prstGeom prst="rect">
            <a:avLst/>
          </a:prstGeom>
          <a:noFill/>
          <a:ln w="9525">
            <a:noFill/>
            <a:miter lim="800000"/>
            <a:headEnd/>
            <a:tailEnd/>
          </a:ln>
        </p:spPr>
        <p:txBody>
          <a:bodyPr wrap="none">
            <a:spAutoFit/>
          </a:bodyPr>
          <a:lstStyle/>
          <a:p>
            <a:r>
              <a:rPr lang="el-GR" b="1"/>
              <a:t>Ευκίνητος βάτραχος</a:t>
            </a:r>
          </a:p>
        </p:txBody>
      </p:sp>
      <p:sp>
        <p:nvSpPr>
          <p:cNvPr id="24588" name="17 - Ορθογώνιο"/>
          <p:cNvSpPr>
            <a:spLocks noChangeArrowheads="1"/>
          </p:cNvSpPr>
          <p:nvPr/>
        </p:nvSpPr>
        <p:spPr bwMode="auto">
          <a:xfrm>
            <a:off x="6804025" y="3284538"/>
            <a:ext cx="984250" cy="369887"/>
          </a:xfrm>
          <a:prstGeom prst="rect">
            <a:avLst/>
          </a:prstGeom>
          <a:noFill/>
          <a:ln w="9525">
            <a:noFill/>
            <a:miter lim="800000"/>
            <a:headEnd/>
            <a:tailEnd/>
          </a:ln>
        </p:spPr>
        <p:txBody>
          <a:bodyPr wrap="none">
            <a:spAutoFit/>
          </a:bodyPr>
          <a:lstStyle/>
          <a:p>
            <a:r>
              <a:rPr lang="el-GR" b="1"/>
              <a:t>Φρύνοι</a:t>
            </a:r>
          </a:p>
        </p:txBody>
      </p:sp>
      <p:sp>
        <p:nvSpPr>
          <p:cNvPr id="24589" name="18 - Ορθογώνιο"/>
          <p:cNvSpPr>
            <a:spLocks noChangeArrowheads="1"/>
          </p:cNvSpPr>
          <p:nvPr/>
        </p:nvSpPr>
        <p:spPr bwMode="auto">
          <a:xfrm>
            <a:off x="6516688" y="5732463"/>
            <a:ext cx="1601787" cy="369887"/>
          </a:xfrm>
          <a:prstGeom prst="rect">
            <a:avLst/>
          </a:prstGeom>
          <a:noFill/>
          <a:ln w="9525">
            <a:noFill/>
            <a:miter lim="800000"/>
            <a:headEnd/>
            <a:tailEnd/>
          </a:ln>
        </p:spPr>
        <p:txBody>
          <a:bodyPr wrap="none">
            <a:spAutoFit/>
          </a:bodyPr>
          <a:lstStyle/>
          <a:p>
            <a:r>
              <a:rPr lang="el-GR" b="1"/>
              <a:t>Τρανόσαυρα</a:t>
            </a:r>
          </a:p>
        </p:txBody>
      </p:sp>
      <p:sp>
        <p:nvSpPr>
          <p:cNvPr id="24590" name="19 - Ορθογώνιο"/>
          <p:cNvSpPr>
            <a:spLocks noChangeArrowheads="1"/>
          </p:cNvSpPr>
          <p:nvPr/>
        </p:nvSpPr>
        <p:spPr bwMode="auto">
          <a:xfrm>
            <a:off x="3995738" y="5732463"/>
            <a:ext cx="1222375" cy="369887"/>
          </a:xfrm>
          <a:prstGeom prst="rect">
            <a:avLst/>
          </a:prstGeom>
          <a:noFill/>
          <a:ln w="9525">
            <a:noFill/>
            <a:miter lim="800000"/>
            <a:headEnd/>
            <a:tailEnd/>
          </a:ln>
        </p:spPr>
        <p:txBody>
          <a:bodyPr wrap="none">
            <a:spAutoFit/>
          </a:bodyPr>
          <a:lstStyle/>
          <a:p>
            <a:r>
              <a:rPr lang="el-GR" b="1"/>
              <a:t>Σαμιαμίδι</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25602" name="3 - Ορθογώνιο"/>
          <p:cNvSpPr>
            <a:spLocks noChangeArrowheads="1"/>
          </p:cNvSpPr>
          <p:nvPr/>
        </p:nvSpPr>
        <p:spPr bwMode="auto">
          <a:xfrm>
            <a:off x="3419475" y="908050"/>
            <a:ext cx="1903413" cy="647700"/>
          </a:xfrm>
          <a:prstGeom prst="rect">
            <a:avLst/>
          </a:prstGeom>
          <a:noFill/>
          <a:ln w="9525">
            <a:noFill/>
            <a:miter lim="800000"/>
            <a:headEnd/>
            <a:tailEnd/>
          </a:ln>
        </p:spPr>
        <p:txBody>
          <a:bodyPr wrap="none">
            <a:spAutoFit/>
          </a:bodyPr>
          <a:lstStyle/>
          <a:p>
            <a:r>
              <a:rPr lang="el-GR" sz="3600"/>
              <a:t>ΠΑΝΙΔΑ</a:t>
            </a:r>
          </a:p>
        </p:txBody>
      </p:sp>
      <p:pic>
        <p:nvPicPr>
          <p:cNvPr id="51202" name="Picture 2" descr="https://forestsos.files.wordpress.com/2012/03/platyceps-najadum.jpg?w=150&amp;h=100">
            <a:hlinkClick r:id="rId2"/>
          </p:cNvPr>
          <p:cNvPicPr>
            <a:picLocks noChangeAspect="1" noChangeArrowheads="1"/>
          </p:cNvPicPr>
          <p:nvPr/>
        </p:nvPicPr>
        <p:blipFill>
          <a:blip r:embed="rId3" cstate="print"/>
          <a:srcRect/>
          <a:stretch>
            <a:fillRect/>
          </a:stretch>
        </p:blipFill>
        <p:spPr bwMode="auto">
          <a:xfrm>
            <a:off x="1223628" y="4293096"/>
            <a:ext cx="2484276" cy="1656184"/>
          </a:xfrm>
          <a:prstGeom prst="rect">
            <a:avLst/>
          </a:prstGeom>
          <a:ln>
            <a:noFill/>
          </a:ln>
          <a:effectLst>
            <a:softEdge rad="112500"/>
          </a:effectLst>
        </p:spPr>
      </p:pic>
      <p:pic>
        <p:nvPicPr>
          <p:cNvPr id="51203" name="Picture 3" descr="https://forestsos.files.wordpress.com/2012/03/zamenis-situla.jpg?w=150&amp;h=98">
            <a:hlinkClick r:id="rId4"/>
          </p:cNvPr>
          <p:cNvPicPr>
            <a:picLocks noChangeAspect="1" noChangeArrowheads="1"/>
          </p:cNvPicPr>
          <p:nvPr/>
        </p:nvPicPr>
        <p:blipFill>
          <a:blip r:embed="rId5" cstate="print"/>
          <a:srcRect/>
          <a:stretch>
            <a:fillRect/>
          </a:stretch>
        </p:blipFill>
        <p:spPr bwMode="auto">
          <a:xfrm>
            <a:off x="5724128" y="2132856"/>
            <a:ext cx="2436862" cy="1592085"/>
          </a:xfrm>
          <a:prstGeom prst="rect">
            <a:avLst/>
          </a:prstGeom>
          <a:ln>
            <a:noFill/>
          </a:ln>
          <a:effectLst>
            <a:softEdge rad="112500"/>
          </a:effectLst>
        </p:spPr>
      </p:pic>
      <p:pic>
        <p:nvPicPr>
          <p:cNvPr id="51204" name="Picture 4" descr="https://forestsos.files.wordpress.com/2012/03/elaphe-quatuorlineata.jpg?w=150&amp;h=100">
            <a:hlinkClick r:id="rId6"/>
          </p:cNvPr>
          <p:cNvPicPr>
            <a:picLocks noChangeAspect="1" noChangeArrowheads="1"/>
          </p:cNvPicPr>
          <p:nvPr/>
        </p:nvPicPr>
        <p:blipFill>
          <a:blip r:embed="rId7" cstate="print"/>
          <a:srcRect/>
          <a:stretch>
            <a:fillRect/>
          </a:stretch>
        </p:blipFill>
        <p:spPr bwMode="auto">
          <a:xfrm>
            <a:off x="5724128" y="4365104"/>
            <a:ext cx="2436862" cy="1624575"/>
          </a:xfrm>
          <a:prstGeom prst="rect">
            <a:avLst/>
          </a:prstGeom>
          <a:ln>
            <a:noFill/>
          </a:ln>
          <a:effectLst>
            <a:softEdge rad="112500"/>
          </a:effectLst>
        </p:spPr>
      </p:pic>
      <p:pic>
        <p:nvPicPr>
          <p:cNvPr id="51206" name="Picture 6" descr="https://forestsos.files.wordpress.com/2012/03/dolichophis-caspius.jpg?w=150&amp;h=100">
            <a:hlinkClick r:id="rId8"/>
          </p:cNvPr>
          <p:cNvPicPr>
            <a:picLocks noChangeAspect="1" noChangeArrowheads="1"/>
          </p:cNvPicPr>
          <p:nvPr/>
        </p:nvPicPr>
        <p:blipFill>
          <a:blip r:embed="rId9" cstate="print"/>
          <a:srcRect/>
          <a:stretch>
            <a:fillRect/>
          </a:stretch>
        </p:blipFill>
        <p:spPr bwMode="auto">
          <a:xfrm>
            <a:off x="1115616" y="2060848"/>
            <a:ext cx="2592288" cy="1728192"/>
          </a:xfrm>
          <a:prstGeom prst="rect">
            <a:avLst/>
          </a:prstGeom>
          <a:ln>
            <a:noFill/>
          </a:ln>
          <a:effectLst>
            <a:softEdge rad="112500"/>
          </a:effectLst>
        </p:spPr>
      </p:pic>
      <p:sp>
        <p:nvSpPr>
          <p:cNvPr id="25607" name="10 - Ορθογώνιο"/>
          <p:cNvSpPr>
            <a:spLocks noChangeArrowheads="1"/>
          </p:cNvSpPr>
          <p:nvPr/>
        </p:nvSpPr>
        <p:spPr bwMode="auto">
          <a:xfrm>
            <a:off x="2051050" y="6021388"/>
            <a:ext cx="768350" cy="369887"/>
          </a:xfrm>
          <a:prstGeom prst="rect">
            <a:avLst/>
          </a:prstGeom>
          <a:noFill/>
          <a:ln w="9525">
            <a:noFill/>
            <a:miter lim="800000"/>
            <a:headEnd/>
            <a:tailEnd/>
          </a:ln>
        </p:spPr>
        <p:txBody>
          <a:bodyPr wrap="none">
            <a:spAutoFit/>
          </a:bodyPr>
          <a:lstStyle/>
          <a:p>
            <a:r>
              <a:rPr lang="el-GR" b="1"/>
              <a:t>Σαΐτα</a:t>
            </a:r>
          </a:p>
        </p:txBody>
      </p:sp>
      <p:sp>
        <p:nvSpPr>
          <p:cNvPr id="25608" name="11 - Ορθογώνιο"/>
          <p:cNvSpPr>
            <a:spLocks noChangeArrowheads="1"/>
          </p:cNvSpPr>
          <p:nvPr/>
        </p:nvSpPr>
        <p:spPr bwMode="auto">
          <a:xfrm>
            <a:off x="6300788" y="3860800"/>
            <a:ext cx="1311275" cy="369888"/>
          </a:xfrm>
          <a:prstGeom prst="rect">
            <a:avLst/>
          </a:prstGeom>
          <a:noFill/>
          <a:ln w="9525">
            <a:noFill/>
            <a:miter lim="800000"/>
            <a:headEnd/>
            <a:tailEnd/>
          </a:ln>
        </p:spPr>
        <p:txBody>
          <a:bodyPr wrap="none">
            <a:spAutoFit/>
          </a:bodyPr>
          <a:lstStyle/>
          <a:p>
            <a:r>
              <a:rPr lang="el-GR" b="1"/>
              <a:t>Σπιτόφιδο</a:t>
            </a:r>
          </a:p>
        </p:txBody>
      </p:sp>
      <p:sp>
        <p:nvSpPr>
          <p:cNvPr id="25609" name="12 - Ορθογώνιο"/>
          <p:cNvSpPr>
            <a:spLocks noChangeArrowheads="1"/>
          </p:cNvSpPr>
          <p:nvPr/>
        </p:nvSpPr>
        <p:spPr bwMode="auto">
          <a:xfrm>
            <a:off x="6443663" y="6092825"/>
            <a:ext cx="1217612" cy="369888"/>
          </a:xfrm>
          <a:prstGeom prst="rect">
            <a:avLst/>
          </a:prstGeom>
          <a:noFill/>
          <a:ln w="9525">
            <a:noFill/>
            <a:miter lim="800000"/>
            <a:headEnd/>
            <a:tailEnd/>
          </a:ln>
        </p:spPr>
        <p:txBody>
          <a:bodyPr wrap="none">
            <a:spAutoFit/>
          </a:bodyPr>
          <a:lstStyle/>
          <a:p>
            <a:r>
              <a:rPr lang="el-GR" b="1"/>
              <a:t>Λαφιάτης</a:t>
            </a:r>
          </a:p>
        </p:txBody>
      </p:sp>
      <p:sp>
        <p:nvSpPr>
          <p:cNvPr id="25610" name="13 - Ορθογώνιο"/>
          <p:cNvSpPr>
            <a:spLocks noChangeArrowheads="1"/>
          </p:cNvSpPr>
          <p:nvPr/>
        </p:nvSpPr>
        <p:spPr bwMode="auto">
          <a:xfrm>
            <a:off x="1908175" y="3860800"/>
            <a:ext cx="871538" cy="369888"/>
          </a:xfrm>
          <a:prstGeom prst="rect">
            <a:avLst/>
          </a:prstGeom>
          <a:noFill/>
          <a:ln w="9525">
            <a:noFill/>
            <a:miter lim="800000"/>
            <a:headEnd/>
            <a:tailEnd/>
          </a:ln>
        </p:spPr>
        <p:txBody>
          <a:bodyPr wrap="none">
            <a:spAutoFit/>
          </a:bodyPr>
          <a:lstStyle/>
          <a:p>
            <a:r>
              <a:rPr lang="el-GR" b="1"/>
              <a:t>Έφιος</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pic>
        <p:nvPicPr>
          <p:cNvPr id="22530" name="Picture 2" descr="Αποτέλεσμα εικόνας για σειχ σου"/>
          <p:cNvPicPr>
            <a:picLocks noChangeAspect="1" noChangeArrowheads="1"/>
          </p:cNvPicPr>
          <p:nvPr/>
        </p:nvPicPr>
        <p:blipFill>
          <a:blip r:embed="rId2" cstate="print"/>
          <a:srcRect/>
          <a:stretch>
            <a:fillRect/>
          </a:stretch>
        </p:blipFill>
        <p:spPr bwMode="auto">
          <a:xfrm>
            <a:off x="2843808" y="4581128"/>
            <a:ext cx="3253762" cy="2060848"/>
          </a:xfrm>
          <a:prstGeom prst="ellipse">
            <a:avLst/>
          </a:prstGeom>
          <a:ln>
            <a:noFill/>
          </a:ln>
          <a:effectLst>
            <a:softEdge rad="112500"/>
          </a:effectLst>
        </p:spPr>
      </p:pic>
      <p:sp>
        <p:nvSpPr>
          <p:cNvPr id="26627" name="2 - Θέση περιεχομένου"/>
          <p:cNvSpPr>
            <a:spLocks noGrp="1"/>
          </p:cNvSpPr>
          <p:nvPr>
            <p:ph idx="1"/>
          </p:nvPr>
        </p:nvSpPr>
        <p:spPr>
          <a:xfrm>
            <a:off x="539750" y="1628775"/>
            <a:ext cx="8218488" cy="3095625"/>
          </a:xfrm>
        </p:spPr>
        <p:txBody>
          <a:bodyPr/>
          <a:lstStyle/>
          <a:p>
            <a:pPr algn="ctr">
              <a:buFontTx/>
              <a:buNone/>
            </a:pPr>
            <a:r>
              <a:rPr lang="el-GR" smtClean="0"/>
              <a:t> 	Στο </a:t>
            </a:r>
            <a:r>
              <a:rPr lang="el-GR" smtClean="0">
                <a:solidFill>
                  <a:srgbClr val="FF0000"/>
                </a:solidFill>
              </a:rPr>
              <a:t>Σέιχ-σου </a:t>
            </a:r>
            <a:r>
              <a:rPr lang="el-GR" smtClean="0"/>
              <a:t>αναπτύχθηκε ένα </a:t>
            </a:r>
            <a:r>
              <a:rPr lang="el-GR" smtClean="0">
                <a:solidFill>
                  <a:srgbClr val="FF0000"/>
                </a:solidFill>
              </a:rPr>
              <a:t>δίκτυο χώρων</a:t>
            </a:r>
            <a:r>
              <a:rPr lang="el-GR" smtClean="0"/>
              <a:t> πολλαπλής χρήσης και μεμονωμένων ευκολιών με σκοπό την </a:t>
            </a:r>
            <a:r>
              <a:rPr lang="el-GR" smtClean="0">
                <a:solidFill>
                  <a:srgbClr val="FF0000"/>
                </a:solidFill>
              </a:rPr>
              <a:t>ανάπτυξη</a:t>
            </a:r>
            <a:r>
              <a:rPr lang="el-GR" smtClean="0"/>
              <a:t> της </a:t>
            </a:r>
            <a:r>
              <a:rPr lang="el-GR" smtClean="0">
                <a:solidFill>
                  <a:srgbClr val="FF0000"/>
                </a:solidFill>
              </a:rPr>
              <a:t>δασικής αναψυχής </a:t>
            </a:r>
            <a:r>
              <a:rPr lang="el-GR" smtClean="0"/>
              <a:t>και την </a:t>
            </a:r>
            <a:r>
              <a:rPr lang="el-GR" smtClean="0">
                <a:solidFill>
                  <a:srgbClr val="FF0000"/>
                </a:solidFill>
              </a:rPr>
              <a:t>περιβαλλοντική ενημέρωση των επισκεπτών</a:t>
            </a:r>
            <a:r>
              <a:rPr lang="el-GR" smtClean="0"/>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27650" name="1 - Τίτλος"/>
          <p:cNvSpPr>
            <a:spLocks noGrp="1"/>
          </p:cNvSpPr>
          <p:nvPr>
            <p:ph type="title"/>
          </p:nvPr>
        </p:nvSpPr>
        <p:spPr/>
        <p:txBody>
          <a:bodyPr/>
          <a:lstStyle/>
          <a:p>
            <a:r>
              <a:rPr lang="el-GR" b="1" smtClean="0"/>
              <a:t>Μονοπάτια Περιήγησης </a:t>
            </a:r>
            <a:endParaRPr lang="el-GR" smtClean="0"/>
          </a:p>
        </p:txBody>
      </p:sp>
      <p:sp>
        <p:nvSpPr>
          <p:cNvPr id="27651" name="2 - Θέση περιεχομένου"/>
          <p:cNvSpPr>
            <a:spLocks noGrp="1"/>
          </p:cNvSpPr>
          <p:nvPr>
            <p:ph idx="1"/>
          </p:nvPr>
        </p:nvSpPr>
        <p:spPr>
          <a:xfrm>
            <a:off x="457200" y="1600200"/>
            <a:ext cx="8229600" cy="3557588"/>
          </a:xfrm>
        </p:spPr>
        <p:txBody>
          <a:bodyPr/>
          <a:lstStyle/>
          <a:p>
            <a:pPr algn="ctr">
              <a:buFontTx/>
              <a:buNone/>
            </a:pPr>
            <a:r>
              <a:rPr lang="el-GR" sz="2400" smtClean="0"/>
              <a:t>Τα μονοπάτια περιήγησης που υπάρχουν στο Σέϊχ Σου είναι:</a:t>
            </a:r>
          </a:p>
          <a:p>
            <a:r>
              <a:rPr lang="el-GR" sz="2400" smtClean="0">
                <a:solidFill>
                  <a:srgbClr val="FF0000"/>
                </a:solidFill>
              </a:rPr>
              <a:t>Άρτεμις-Πηγή Συνταξιούχων</a:t>
            </a:r>
          </a:p>
          <a:p>
            <a:r>
              <a:rPr lang="el-GR" sz="2400" smtClean="0">
                <a:solidFill>
                  <a:srgbClr val="FF0000"/>
                </a:solidFill>
              </a:rPr>
              <a:t>Πηγή Συνταξιούχων- Κρυονέρι</a:t>
            </a:r>
          </a:p>
          <a:p>
            <a:r>
              <a:rPr lang="el-GR" sz="2400" smtClean="0">
                <a:solidFill>
                  <a:srgbClr val="FF0000"/>
                </a:solidFill>
              </a:rPr>
              <a:t>Μπαρμπαγιώργη - Άγιος Παύλος (Χίλια δένδρα)</a:t>
            </a:r>
          </a:p>
          <a:p>
            <a:r>
              <a:rPr lang="el-GR" sz="2400" smtClean="0">
                <a:solidFill>
                  <a:srgbClr val="FF0000"/>
                </a:solidFill>
              </a:rPr>
              <a:t>Μπαρμπαγιώργη - Πηγή Συνταξιούχων</a:t>
            </a:r>
          </a:p>
          <a:p>
            <a:r>
              <a:rPr lang="el-GR" sz="2400" smtClean="0">
                <a:solidFill>
                  <a:srgbClr val="FF0000"/>
                </a:solidFill>
              </a:rPr>
              <a:t>Θέση Θέας Τούσλα (Παλιό Τυροκομείο)-Σχολή Αρσάκειο</a:t>
            </a:r>
          </a:p>
          <a:p>
            <a:r>
              <a:rPr lang="el-GR" sz="2400" smtClean="0">
                <a:solidFill>
                  <a:srgbClr val="FF0000"/>
                </a:solidFill>
              </a:rPr>
              <a:t>Κρυονέρι -Τούμπα</a:t>
            </a:r>
          </a:p>
          <a:p>
            <a:pPr>
              <a:buFontTx/>
              <a:buNone/>
            </a:pPr>
            <a:endParaRPr lang="el-GR" smtClean="0"/>
          </a:p>
        </p:txBody>
      </p:sp>
      <p:pic>
        <p:nvPicPr>
          <p:cNvPr id="23557" name="Picture 5" descr="Αποτέλεσμα εικόνας για σειχ σου"/>
          <p:cNvPicPr>
            <a:picLocks noChangeAspect="1" noChangeArrowheads="1"/>
          </p:cNvPicPr>
          <p:nvPr/>
        </p:nvPicPr>
        <p:blipFill>
          <a:blip r:embed="rId2" cstate="print"/>
          <a:srcRect/>
          <a:stretch>
            <a:fillRect/>
          </a:stretch>
        </p:blipFill>
        <p:spPr bwMode="auto">
          <a:xfrm flipH="1">
            <a:off x="3995936" y="4653136"/>
            <a:ext cx="3716524" cy="19544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28674" name="1 - Τίτλος"/>
          <p:cNvSpPr>
            <a:spLocks noGrp="1"/>
          </p:cNvSpPr>
          <p:nvPr>
            <p:ph type="ctrTitle"/>
          </p:nvPr>
        </p:nvSpPr>
        <p:spPr/>
        <p:txBody>
          <a:bodyPr/>
          <a:lstStyle/>
          <a:p>
            <a:r>
              <a:rPr lang="el-GR" smtClean="0">
                <a:latin typeface="Monotype Corsiva" pitchFamily="66" charset="0"/>
              </a:rPr>
              <a:t>ΕΥΧΑΡΙΣΤΟΥΜΕ ΓΙΑ ΤΗΝ ΠΑΡΑΚΟΛΟΥΘΗΣΗ</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pic>
        <p:nvPicPr>
          <p:cNvPr id="4098" name="Picture 2" descr="Αποτέλεσμα εικόνας για σειχ σου"/>
          <p:cNvPicPr>
            <a:picLocks noChangeAspect="1" noChangeArrowheads="1"/>
          </p:cNvPicPr>
          <p:nvPr/>
        </p:nvPicPr>
        <p:blipFill>
          <a:blip r:embed="rId2" cstate="print"/>
          <a:srcRect/>
          <a:stretch>
            <a:fillRect/>
          </a:stretch>
        </p:blipFill>
        <p:spPr bwMode="auto">
          <a:xfrm>
            <a:off x="2411413" y="3429000"/>
            <a:ext cx="3543300" cy="2641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099" name="2 - Θέση περιεχομένου"/>
          <p:cNvSpPr>
            <a:spLocks noGrp="1"/>
          </p:cNvSpPr>
          <p:nvPr>
            <p:ph idx="1"/>
          </p:nvPr>
        </p:nvSpPr>
        <p:spPr>
          <a:xfrm>
            <a:off x="179388" y="836613"/>
            <a:ext cx="8229600" cy="1944687"/>
          </a:xfrm>
        </p:spPr>
        <p:txBody>
          <a:bodyPr/>
          <a:lstStyle/>
          <a:p>
            <a:pPr algn="ctr" eaLnBrk="1" hangingPunct="1">
              <a:buFontTx/>
              <a:buNone/>
            </a:pPr>
            <a:r>
              <a:rPr lang="el-GR" sz="2800" smtClean="0"/>
              <a:t> 	Αποτελεί </a:t>
            </a:r>
            <a:r>
              <a:rPr lang="el-GR" sz="2800" smtClean="0">
                <a:solidFill>
                  <a:srgbClr val="FF0000"/>
                </a:solidFill>
              </a:rPr>
              <a:t>πνεύμονα της πόλης </a:t>
            </a:r>
            <a:r>
              <a:rPr lang="el-GR" sz="2800" smtClean="0"/>
              <a:t>και χώρο αναψυχής των κατοίκων της. Η ονομασία </a:t>
            </a:r>
            <a:r>
              <a:rPr lang="el-GR" sz="2800" smtClean="0">
                <a:solidFill>
                  <a:srgbClr val="FF0000"/>
                </a:solidFill>
              </a:rPr>
              <a:t>Σέιχ Σου </a:t>
            </a:r>
            <a:r>
              <a:rPr lang="el-GR" sz="2800" smtClean="0"/>
              <a:t>μεταφράζεται σε νερό του Σεΐχη και προήλθε από τη βρύση που υπήρχε σε μουσουλμανικό νεκρικό μνημείο.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5122" name="2 - Θέση περιεχομένου"/>
          <p:cNvSpPr>
            <a:spLocks noGrp="1"/>
          </p:cNvSpPr>
          <p:nvPr>
            <p:ph idx="1"/>
          </p:nvPr>
        </p:nvSpPr>
        <p:spPr>
          <a:xfrm>
            <a:off x="468313" y="1052513"/>
            <a:ext cx="8229600" cy="2620962"/>
          </a:xfrm>
        </p:spPr>
        <p:txBody>
          <a:bodyPr/>
          <a:lstStyle/>
          <a:p>
            <a:pPr algn="ctr">
              <a:buFontTx/>
              <a:buNone/>
            </a:pPr>
            <a:r>
              <a:rPr lang="el-GR" smtClean="0"/>
              <a:t>Η ονομασία </a:t>
            </a:r>
            <a:r>
              <a:rPr lang="el-GR" smtClean="0">
                <a:solidFill>
                  <a:srgbClr val="FF0000"/>
                </a:solidFill>
              </a:rPr>
              <a:t>Κεδρηνός Λόφος </a:t>
            </a:r>
            <a:r>
              <a:rPr lang="el-GR" smtClean="0"/>
              <a:t>υιοθετήθηκε ως προτιμητέα ελληνική, μετά από πρόταση του ποιητή </a:t>
            </a:r>
            <a:r>
              <a:rPr lang="el-GR" smtClean="0">
                <a:solidFill>
                  <a:srgbClr val="FF0000"/>
                </a:solidFill>
              </a:rPr>
              <a:t>Γεωργίου Βαφόπουλου </a:t>
            </a:r>
            <a:r>
              <a:rPr lang="el-GR" smtClean="0"/>
              <a:t>στο Διοικητικό Συμβούλιο της πόλης.</a:t>
            </a:r>
            <a:r>
              <a:rPr lang="el-GR" sz="3600" smtClean="0"/>
              <a:t> </a:t>
            </a:r>
            <a:endParaRPr lang="el-GR" smtClean="0"/>
          </a:p>
        </p:txBody>
      </p:sp>
      <p:pic>
        <p:nvPicPr>
          <p:cNvPr id="5124" name="Picture 4" descr="Αποτέλεσμα εικόνας για σειχ σου"/>
          <p:cNvPicPr>
            <a:picLocks noChangeAspect="1" noChangeArrowheads="1"/>
          </p:cNvPicPr>
          <p:nvPr/>
        </p:nvPicPr>
        <p:blipFill>
          <a:blip r:embed="rId2" cstate="print"/>
          <a:srcRect/>
          <a:stretch>
            <a:fillRect/>
          </a:stretch>
        </p:blipFill>
        <p:spPr bwMode="auto">
          <a:xfrm>
            <a:off x="2699792" y="4221088"/>
            <a:ext cx="3318942" cy="221564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pic>
        <p:nvPicPr>
          <p:cNvPr id="6146" name="Picture 2" descr="Αποτέλεσμα εικόνας για σειχ σου"/>
          <p:cNvPicPr>
            <a:picLocks noChangeAspect="1" noChangeArrowheads="1"/>
          </p:cNvPicPr>
          <p:nvPr/>
        </p:nvPicPr>
        <p:blipFill>
          <a:blip r:embed="rId2" cstate="print"/>
          <a:srcRect/>
          <a:stretch>
            <a:fillRect/>
          </a:stretch>
        </p:blipFill>
        <p:spPr bwMode="auto">
          <a:xfrm>
            <a:off x="3132138" y="4149725"/>
            <a:ext cx="2735262" cy="2051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147" name="2 - Θέση περιεχομένου"/>
          <p:cNvSpPr>
            <a:spLocks noGrp="1"/>
          </p:cNvSpPr>
          <p:nvPr>
            <p:ph idx="1"/>
          </p:nvPr>
        </p:nvSpPr>
        <p:spPr>
          <a:xfrm>
            <a:off x="468313" y="1484313"/>
            <a:ext cx="8062912" cy="2952750"/>
          </a:xfrm>
        </p:spPr>
        <p:txBody>
          <a:bodyPr/>
          <a:lstStyle/>
          <a:p>
            <a:pPr algn="ctr">
              <a:buFontTx/>
              <a:buNone/>
            </a:pPr>
            <a:r>
              <a:rPr lang="el-GR" sz="2800" smtClean="0">
                <a:solidFill>
                  <a:srgbClr val="422C16"/>
                </a:solidFill>
              </a:rPr>
              <a:t>	</a:t>
            </a:r>
            <a:r>
              <a:rPr lang="el-GR" smtClean="0">
                <a:solidFill>
                  <a:srgbClr val="422C16"/>
                </a:solidFill>
              </a:rPr>
              <a:t>Το </a:t>
            </a:r>
            <a:r>
              <a:rPr lang="el-GR" smtClean="0">
                <a:solidFill>
                  <a:srgbClr val="FF0000"/>
                </a:solidFill>
              </a:rPr>
              <a:t>«Σέιχ-Σου» </a:t>
            </a:r>
            <a:r>
              <a:rPr lang="el-GR" smtClean="0">
                <a:solidFill>
                  <a:srgbClr val="422C16"/>
                </a:solidFill>
              </a:rPr>
              <a:t>δημιουργήθηκε με αναδασώσεις τη </a:t>
            </a:r>
            <a:r>
              <a:rPr lang="el-GR" smtClean="0">
                <a:solidFill>
                  <a:srgbClr val="FF0000"/>
                </a:solidFill>
              </a:rPr>
              <a:t>δεκαετία του΄30 </a:t>
            </a:r>
            <a:r>
              <a:rPr lang="el-GR" smtClean="0">
                <a:solidFill>
                  <a:srgbClr val="422C16"/>
                </a:solidFill>
              </a:rPr>
              <a:t>στη θέση ενός προϋπάρχοντος δάσους δρυός, με στόχο τη φυσική προστασία της πόλης από πλημμύρες. </a:t>
            </a:r>
            <a:endParaRPr lang="el-GR" sz="2800" smtClean="0">
              <a:solidFill>
                <a:srgbClr val="422C16"/>
              </a:solidFill>
            </a:endParaRPr>
          </a:p>
        </p:txBody>
      </p:sp>
      <p:sp>
        <p:nvSpPr>
          <p:cNvPr id="6148" name="5 - TextBox"/>
          <p:cNvSpPr txBox="1">
            <a:spLocks noChangeArrowheads="1"/>
          </p:cNvSpPr>
          <p:nvPr/>
        </p:nvSpPr>
        <p:spPr bwMode="auto">
          <a:xfrm>
            <a:off x="1692275" y="765175"/>
            <a:ext cx="5400675" cy="646113"/>
          </a:xfrm>
          <a:prstGeom prst="rect">
            <a:avLst/>
          </a:prstGeom>
          <a:noFill/>
          <a:ln w="9525">
            <a:noFill/>
            <a:miter lim="800000"/>
            <a:headEnd/>
            <a:tailEnd/>
          </a:ln>
        </p:spPr>
        <p:txBody>
          <a:bodyPr>
            <a:spAutoFit/>
          </a:bodyPr>
          <a:lstStyle/>
          <a:p>
            <a:pPr algn="ctr"/>
            <a:r>
              <a:rPr lang="el-GR" sz="3600"/>
              <a:t>ΙΣΤΟΡΙΑ</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7170" name="2 - Θέση περιεχομένου"/>
          <p:cNvSpPr>
            <a:spLocks noGrp="1"/>
          </p:cNvSpPr>
          <p:nvPr>
            <p:ph idx="1"/>
          </p:nvPr>
        </p:nvSpPr>
        <p:spPr>
          <a:xfrm>
            <a:off x="457200" y="1600200"/>
            <a:ext cx="8229600" cy="3268663"/>
          </a:xfrm>
        </p:spPr>
        <p:txBody>
          <a:bodyPr/>
          <a:lstStyle/>
          <a:p>
            <a:pPr algn="ctr">
              <a:buFontTx/>
              <a:buNone/>
            </a:pPr>
            <a:r>
              <a:rPr lang="el-GR" smtClean="0">
                <a:solidFill>
                  <a:srgbClr val="422C16"/>
                </a:solidFill>
              </a:rPr>
              <a:t>Οι </a:t>
            </a:r>
            <a:r>
              <a:rPr lang="el-GR" smtClean="0">
                <a:solidFill>
                  <a:srgbClr val="FF0000"/>
                </a:solidFill>
              </a:rPr>
              <a:t>αναδασωτικές εργασίες </a:t>
            </a:r>
            <a:r>
              <a:rPr lang="el-GR" smtClean="0">
                <a:solidFill>
                  <a:srgbClr val="422C16"/>
                </a:solidFill>
              </a:rPr>
              <a:t>καρποφόρησαν καθώς, έως το </a:t>
            </a:r>
            <a:r>
              <a:rPr lang="el-GR" smtClean="0">
                <a:solidFill>
                  <a:srgbClr val="FF0000"/>
                </a:solidFill>
              </a:rPr>
              <a:t>1997</a:t>
            </a:r>
            <a:r>
              <a:rPr lang="el-GR" smtClean="0">
                <a:solidFill>
                  <a:srgbClr val="422C16"/>
                </a:solidFill>
              </a:rPr>
              <a:t>, σχεδόν ολόκληρη η περιοχή καλυπτόταν από δάσος </a:t>
            </a:r>
            <a:r>
              <a:rPr lang="el-GR" smtClean="0">
                <a:solidFill>
                  <a:srgbClr val="FF0000"/>
                </a:solidFill>
              </a:rPr>
              <a:t>τραχείας πεύκης</a:t>
            </a:r>
            <a:r>
              <a:rPr lang="el-GR" smtClean="0">
                <a:solidFill>
                  <a:srgbClr val="422C16"/>
                </a:solidFill>
              </a:rPr>
              <a:t>, ενώ κατά θέσεις εμφανίζονταν κυπαρίσσια αλλά κυρίως φυσικοί θαμνώνες πουρναριού. </a:t>
            </a:r>
            <a:endParaRPr lang="el-GR"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pic>
        <p:nvPicPr>
          <p:cNvPr id="7170" name="Picture 2" descr="Αποτέλεσμα εικόνας για σειχ σου"/>
          <p:cNvPicPr>
            <a:picLocks noChangeAspect="1" noChangeArrowheads="1"/>
          </p:cNvPicPr>
          <p:nvPr/>
        </p:nvPicPr>
        <p:blipFill>
          <a:blip r:embed="rId2" cstate="print"/>
          <a:srcRect/>
          <a:stretch>
            <a:fillRect/>
          </a:stretch>
        </p:blipFill>
        <p:spPr bwMode="auto">
          <a:xfrm>
            <a:off x="3059832" y="4293096"/>
            <a:ext cx="3059832" cy="2294874"/>
          </a:xfrm>
          <a:prstGeom prst="rect">
            <a:avLst/>
          </a:prstGeom>
          <a:ln>
            <a:noFill/>
          </a:ln>
          <a:effectLst>
            <a:softEdge rad="112500"/>
          </a:effectLst>
        </p:spPr>
      </p:pic>
      <p:sp>
        <p:nvSpPr>
          <p:cNvPr id="8195" name="2 - Θέση περιεχομένου"/>
          <p:cNvSpPr>
            <a:spLocks noGrp="1"/>
          </p:cNvSpPr>
          <p:nvPr>
            <p:ph idx="1"/>
          </p:nvPr>
        </p:nvSpPr>
        <p:spPr>
          <a:xfrm>
            <a:off x="457200" y="549275"/>
            <a:ext cx="8229600" cy="3743325"/>
          </a:xfrm>
        </p:spPr>
        <p:txBody>
          <a:bodyPr/>
          <a:lstStyle/>
          <a:p>
            <a:pPr algn="ctr">
              <a:buFontTx/>
              <a:buNone/>
            </a:pPr>
            <a:r>
              <a:rPr lang="el-GR" sz="2800" smtClean="0"/>
              <a:t>	</a:t>
            </a:r>
            <a:r>
              <a:rPr lang="el-GR" sz="2600" smtClean="0"/>
              <a:t>Δυστυχώς, όμως, τον </a:t>
            </a:r>
            <a:r>
              <a:rPr lang="el-GR" sz="2600" smtClean="0">
                <a:solidFill>
                  <a:srgbClr val="FF0000"/>
                </a:solidFill>
              </a:rPr>
              <a:t>Ιούλιο του 1997</a:t>
            </a:r>
            <a:r>
              <a:rPr lang="el-GR" sz="2600" smtClean="0"/>
              <a:t>, το περιαστικό δάσος Θεσσαλονίκης υπέστη φοβερή </a:t>
            </a:r>
            <a:r>
              <a:rPr lang="el-GR" sz="2600" smtClean="0">
                <a:solidFill>
                  <a:srgbClr val="FF0000"/>
                </a:solidFill>
              </a:rPr>
              <a:t>οικολογική καταστροφή</a:t>
            </a:r>
            <a:r>
              <a:rPr lang="el-GR" sz="2600" smtClean="0"/>
              <a:t>, καθώς το </a:t>
            </a:r>
            <a:r>
              <a:rPr lang="el-GR" sz="2600" smtClean="0">
                <a:solidFill>
                  <a:srgbClr val="FF0000"/>
                </a:solidFill>
              </a:rPr>
              <a:t>55%</a:t>
            </a:r>
            <a:r>
              <a:rPr lang="el-GR" sz="2600" smtClean="0"/>
              <a:t> της συνολικής του έκτασης (</a:t>
            </a:r>
            <a:r>
              <a:rPr lang="el-GR" sz="2600" smtClean="0">
                <a:solidFill>
                  <a:srgbClr val="FF0000"/>
                </a:solidFill>
              </a:rPr>
              <a:t>16.640 στρέμματα</a:t>
            </a:r>
            <a:r>
              <a:rPr lang="el-GR" sz="2600" smtClean="0"/>
              <a:t>)</a:t>
            </a:r>
            <a:r>
              <a:rPr lang="el-GR" sz="2600" smtClean="0">
                <a:solidFill>
                  <a:srgbClr val="FF0000"/>
                </a:solidFill>
              </a:rPr>
              <a:t> </a:t>
            </a:r>
            <a:r>
              <a:rPr lang="el-GR" sz="2600" smtClean="0"/>
              <a:t>κάηκε. Ακολούθησαν εργασίες άμεσης αποκατάστασης (κατασκευή έργων αντιδιαβρωτικής-αντιπλημμυρικής προστασίας, έργα αναδάσωσης- βελτίωσης της βλάστησης κ.λπ.), κυρίως από τις Δασικές Υπηρεσίες.</a:t>
            </a:r>
          </a:p>
          <a:p>
            <a:endParaRPr lang="el-GR"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pic>
        <p:nvPicPr>
          <p:cNvPr id="29698" name="Picture 2" descr="Αποτέλεσμα εικόνας για σειχ σου"/>
          <p:cNvPicPr>
            <a:picLocks noChangeAspect="1" noChangeArrowheads="1"/>
          </p:cNvPicPr>
          <p:nvPr/>
        </p:nvPicPr>
        <p:blipFill>
          <a:blip r:embed="rId2" cstate="print"/>
          <a:srcRect/>
          <a:stretch>
            <a:fillRect/>
          </a:stretch>
        </p:blipFill>
        <p:spPr bwMode="auto">
          <a:xfrm>
            <a:off x="4499992" y="3356992"/>
            <a:ext cx="4281521" cy="3208869"/>
          </a:xfrm>
          <a:prstGeom prst="rect">
            <a:avLst/>
          </a:prstGeom>
          <a:ln>
            <a:noFill/>
          </a:ln>
          <a:effectLst>
            <a:softEdge rad="112500"/>
          </a:effectLst>
        </p:spPr>
      </p:pic>
      <p:pic>
        <p:nvPicPr>
          <p:cNvPr id="8196" name="Picture 4" descr="Αποτέλεσμα εικόνας για σειχ σου"/>
          <p:cNvPicPr>
            <a:picLocks noChangeAspect="1" noChangeArrowheads="1"/>
          </p:cNvPicPr>
          <p:nvPr/>
        </p:nvPicPr>
        <p:blipFill>
          <a:blip r:embed="rId3" cstate="print"/>
          <a:srcRect/>
          <a:stretch>
            <a:fillRect/>
          </a:stretch>
        </p:blipFill>
        <p:spPr bwMode="auto">
          <a:xfrm>
            <a:off x="395536" y="404664"/>
            <a:ext cx="4223792" cy="316124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pic>
        <p:nvPicPr>
          <p:cNvPr id="9218" name="Picture 2" descr="Αποτέλεσμα εικόνας για σειχ σου"/>
          <p:cNvPicPr>
            <a:picLocks noChangeAspect="1" noChangeArrowheads="1"/>
          </p:cNvPicPr>
          <p:nvPr/>
        </p:nvPicPr>
        <p:blipFill>
          <a:blip r:embed="rId2" cstate="print"/>
          <a:srcRect/>
          <a:stretch>
            <a:fillRect/>
          </a:stretch>
        </p:blipFill>
        <p:spPr bwMode="auto">
          <a:xfrm>
            <a:off x="3059832" y="4149080"/>
            <a:ext cx="3119140" cy="2342609"/>
          </a:xfrm>
          <a:prstGeom prst="ellipse">
            <a:avLst/>
          </a:prstGeom>
          <a:ln>
            <a:noFill/>
          </a:ln>
          <a:effectLst>
            <a:softEdge rad="112500"/>
          </a:effectLst>
        </p:spPr>
      </p:pic>
      <p:sp>
        <p:nvSpPr>
          <p:cNvPr id="10243" name="2 - Θέση περιεχομένου"/>
          <p:cNvSpPr>
            <a:spLocks noGrp="1"/>
          </p:cNvSpPr>
          <p:nvPr>
            <p:ph idx="1"/>
          </p:nvPr>
        </p:nvSpPr>
        <p:spPr>
          <a:xfrm>
            <a:off x="395288" y="692150"/>
            <a:ext cx="8229600" cy="2592388"/>
          </a:xfrm>
        </p:spPr>
        <p:txBody>
          <a:bodyPr/>
          <a:lstStyle/>
          <a:p>
            <a:pPr algn="ctr">
              <a:buFontTx/>
              <a:buNone/>
            </a:pPr>
            <a:r>
              <a:rPr lang="el-GR" smtClean="0"/>
              <a:t>	</a:t>
            </a:r>
            <a:r>
              <a:rPr lang="el-GR" sz="2800" smtClean="0"/>
              <a:t>Η </a:t>
            </a:r>
            <a:r>
              <a:rPr lang="el-GR" sz="2800" smtClean="0">
                <a:solidFill>
                  <a:srgbClr val="FF0000"/>
                </a:solidFill>
              </a:rPr>
              <a:t>μεγάλη πυρκαγιά</a:t>
            </a:r>
            <a:r>
              <a:rPr lang="el-GR" sz="2800" smtClean="0"/>
              <a:t>, αλλά και το γεγονός ότι σήμερα το </a:t>
            </a:r>
            <a:r>
              <a:rPr lang="el-GR" sz="2800" smtClean="0">
                <a:solidFill>
                  <a:srgbClr val="FF0000"/>
                </a:solidFill>
              </a:rPr>
              <a:t>περιαστικό δάσος </a:t>
            </a:r>
            <a:r>
              <a:rPr lang="el-GR" sz="2800" smtClean="0"/>
              <a:t>περιβάλλεται ασφυκτικά από τον </a:t>
            </a:r>
            <a:r>
              <a:rPr lang="el-GR" sz="2800" smtClean="0">
                <a:solidFill>
                  <a:srgbClr val="FF0000"/>
                </a:solidFill>
              </a:rPr>
              <a:t>αστικό ιστό </a:t>
            </a:r>
            <a:r>
              <a:rPr lang="el-GR" sz="2800" smtClean="0"/>
              <a:t>κατέστησαν επιτακτική την ανάγκη υλοποίησης </a:t>
            </a:r>
            <a:r>
              <a:rPr lang="el-GR" sz="2800" smtClean="0">
                <a:solidFill>
                  <a:srgbClr val="FF0000"/>
                </a:solidFill>
              </a:rPr>
              <a:t>έργων αποκατάστασης </a:t>
            </a:r>
            <a:r>
              <a:rPr lang="el-GR" sz="2800" smtClean="0"/>
              <a:t>καθώς και τον </a:t>
            </a:r>
            <a:r>
              <a:rPr lang="el-GR" sz="2800" smtClean="0">
                <a:solidFill>
                  <a:srgbClr val="FF0000"/>
                </a:solidFill>
              </a:rPr>
              <a:t>επανασχεδιασμό</a:t>
            </a:r>
            <a:r>
              <a:rPr lang="el-GR" sz="2800" smtClean="0"/>
              <a:t> της διαχείρισής του, με βάση τις νέες σύγχρονες ανάγκες της αειφορίας.</a:t>
            </a:r>
            <a:endParaRPr lang="el-GR" sz="36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6055</TotalTime>
  <Words>206</Words>
  <Application>Microsoft Office PowerPoint</Application>
  <PresentationFormat>Προβολή στην οθόνη (4:3)</PresentationFormat>
  <Paragraphs>74</Paragraphs>
  <Slides>27</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27</vt:i4>
      </vt:variant>
    </vt:vector>
  </HeadingPairs>
  <TitlesOfParts>
    <vt:vector size="32" baseType="lpstr">
      <vt:lpstr>Arial</vt:lpstr>
      <vt:lpstr>Calibri</vt:lpstr>
      <vt:lpstr>Futura Md BT</vt:lpstr>
      <vt:lpstr>Monotype Corsiva</vt:lpstr>
      <vt:lpstr>Diseño predeterminado</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 Φυσικό Περιβάλλον </vt:lpstr>
      <vt:lpstr>Διαφάνεια 16</vt:lpstr>
      <vt:lpstr>Διαφάνεια 17</vt:lpstr>
      <vt:lpstr>Διαφάνεια 18</vt:lpstr>
      <vt:lpstr>Διαφάνεια 19</vt:lpstr>
      <vt:lpstr>Χλωρίδα </vt:lpstr>
      <vt:lpstr>Διαφάνεια 21</vt:lpstr>
      <vt:lpstr>Διαφάνεια 22</vt:lpstr>
      <vt:lpstr>Διαφάνεια 23</vt:lpstr>
      <vt:lpstr>Διαφάνεια 24</vt:lpstr>
      <vt:lpstr>Διαφάνεια 25</vt:lpstr>
      <vt:lpstr>Μονοπάτια Περιήγησης </vt:lpstr>
      <vt:lpstr>ΕΥΧΑΡΙΣΤΟΥΜΕ ΓΙΑ ΤΗΝ ΠΑΡΑΚΟΛΟΥΘΗΣΗ</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ekokkinou</cp:lastModifiedBy>
  <cp:revision>670</cp:revision>
  <dcterms:created xsi:type="dcterms:W3CDTF">2010-05-23T14:28:12Z</dcterms:created>
  <dcterms:modified xsi:type="dcterms:W3CDTF">2018-12-19T07:01:36Z</dcterms:modified>
</cp:coreProperties>
</file>